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86" r:id="rId2"/>
  </p:sldMasterIdLst>
  <p:notesMasterIdLst>
    <p:notesMasterId r:id="rId64"/>
  </p:notesMasterIdLst>
  <p:sldIdLst>
    <p:sldId id="632" r:id="rId3"/>
    <p:sldId id="650" r:id="rId4"/>
    <p:sldId id="753" r:id="rId5"/>
    <p:sldId id="751" r:id="rId6"/>
    <p:sldId id="750" r:id="rId7"/>
    <p:sldId id="421" r:id="rId8"/>
    <p:sldId id="673" r:id="rId9"/>
    <p:sldId id="755" r:id="rId10"/>
    <p:sldId id="674" r:id="rId11"/>
    <p:sldId id="756" r:id="rId12"/>
    <p:sldId id="653" r:id="rId13"/>
    <p:sldId id="676" r:id="rId14"/>
    <p:sldId id="677" r:id="rId15"/>
    <p:sldId id="757" r:id="rId16"/>
    <p:sldId id="758" r:id="rId17"/>
    <p:sldId id="759" r:id="rId18"/>
    <p:sldId id="760" r:id="rId19"/>
    <p:sldId id="681" r:id="rId20"/>
    <p:sldId id="761" r:id="rId21"/>
    <p:sldId id="762" r:id="rId22"/>
    <p:sldId id="763" r:id="rId23"/>
    <p:sldId id="764" r:id="rId24"/>
    <p:sldId id="685" r:id="rId25"/>
    <p:sldId id="687" r:id="rId26"/>
    <p:sldId id="740" r:id="rId27"/>
    <p:sldId id="690" r:id="rId28"/>
    <p:sldId id="656" r:id="rId29"/>
    <p:sldId id="736" r:id="rId30"/>
    <p:sldId id="738" r:id="rId31"/>
    <p:sldId id="640" r:id="rId32"/>
    <p:sldId id="767" r:id="rId33"/>
    <p:sldId id="742" r:id="rId34"/>
    <p:sldId id="768" r:id="rId35"/>
    <p:sldId id="769" r:id="rId36"/>
    <p:sldId id="693" r:id="rId37"/>
    <p:sldId id="737" r:id="rId38"/>
    <p:sldId id="770" r:id="rId39"/>
    <p:sldId id="773" r:id="rId40"/>
    <p:sldId id="771" r:id="rId41"/>
    <p:sldId id="774" r:id="rId42"/>
    <p:sldId id="772" r:id="rId43"/>
    <p:sldId id="660" r:id="rId44"/>
    <p:sldId id="696" r:id="rId45"/>
    <p:sldId id="643" r:id="rId46"/>
    <p:sldId id="743" r:id="rId47"/>
    <p:sldId id="662" r:id="rId48"/>
    <p:sldId id="698" r:id="rId49"/>
    <p:sldId id="744" r:id="rId50"/>
    <p:sldId id="700" r:id="rId51"/>
    <p:sldId id="665" r:id="rId52"/>
    <p:sldId id="701" r:id="rId53"/>
    <p:sldId id="702" r:id="rId54"/>
    <p:sldId id="704" r:id="rId55"/>
    <p:sldId id="705" r:id="rId56"/>
    <p:sldId id="707" r:id="rId57"/>
    <p:sldId id="647" r:id="rId58"/>
    <p:sldId id="745" r:id="rId59"/>
    <p:sldId id="668" r:id="rId60"/>
    <p:sldId id="669" r:id="rId61"/>
    <p:sldId id="747" r:id="rId62"/>
    <p:sldId id="748"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2835" userDrawn="1">
          <p15:clr>
            <a:srgbClr val="A4A3A4"/>
          </p15:clr>
        </p15:guide>
        <p15:guide id="3" pos="204" userDrawn="1">
          <p15:clr>
            <a:srgbClr val="A4A3A4"/>
          </p15:clr>
        </p15:guide>
        <p15:guide id="4"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A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0553" autoAdjust="0"/>
  </p:normalViewPr>
  <p:slideViewPr>
    <p:cSldViewPr snapToGrid="0" showGuides="1">
      <p:cViewPr varScale="1">
        <p:scale>
          <a:sx n="83" d="100"/>
          <a:sy n="83" d="100"/>
        </p:scale>
        <p:origin x="1908" y="78"/>
      </p:cViewPr>
      <p:guideLst>
        <p:guide orient="horz" pos="459"/>
        <p:guide pos="2835"/>
        <p:guide pos="204"/>
        <p:guide orient="horz" pos="211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t>‹#›</a:t>
            </a:fld>
            <a:endParaRPr lang="zh-CN" altLang="en-US"/>
          </a:p>
        </p:txBody>
      </p:sp>
    </p:spTree>
    <p:extLst>
      <p:ext uri="{BB962C8B-B14F-4D97-AF65-F5344CB8AC3E}">
        <p14:creationId xmlns:p14="http://schemas.microsoft.com/office/powerpoint/2010/main"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2</a:t>
            </a:fld>
            <a:endParaRPr lang="zh-CN" altLang="en-US"/>
          </a:p>
        </p:txBody>
      </p:sp>
    </p:spTree>
    <p:extLst>
      <p:ext uri="{BB962C8B-B14F-4D97-AF65-F5344CB8AC3E}">
        <p14:creationId xmlns:p14="http://schemas.microsoft.com/office/powerpoint/2010/main" val="35035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50</a:t>
            </a:fld>
            <a:endParaRPr lang="zh-CN" altLang="en-US"/>
          </a:p>
        </p:txBody>
      </p:sp>
    </p:spTree>
    <p:extLst>
      <p:ext uri="{BB962C8B-B14F-4D97-AF65-F5344CB8AC3E}">
        <p14:creationId xmlns:p14="http://schemas.microsoft.com/office/powerpoint/2010/main" val="2497816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58</a:t>
            </a:fld>
            <a:endParaRPr lang="zh-CN" altLang="en-US"/>
          </a:p>
        </p:txBody>
      </p:sp>
    </p:spTree>
    <p:extLst>
      <p:ext uri="{BB962C8B-B14F-4D97-AF65-F5344CB8AC3E}">
        <p14:creationId xmlns:p14="http://schemas.microsoft.com/office/powerpoint/2010/main" val="56361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59</a:t>
            </a:fld>
            <a:endParaRPr lang="zh-CN" altLang="en-US"/>
          </a:p>
        </p:txBody>
      </p:sp>
    </p:spTree>
    <p:extLst>
      <p:ext uri="{BB962C8B-B14F-4D97-AF65-F5344CB8AC3E}">
        <p14:creationId xmlns:p14="http://schemas.microsoft.com/office/powerpoint/2010/main" val="32593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60</a:t>
            </a:fld>
            <a:endParaRPr lang="zh-CN" altLang="en-US"/>
          </a:p>
        </p:txBody>
      </p:sp>
    </p:spTree>
    <p:extLst>
      <p:ext uri="{BB962C8B-B14F-4D97-AF65-F5344CB8AC3E}">
        <p14:creationId xmlns:p14="http://schemas.microsoft.com/office/powerpoint/2010/main" val="271545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a:t>
            </a:fld>
            <a:endParaRPr lang="zh-CN" altLang="en-US"/>
          </a:p>
        </p:txBody>
      </p:sp>
    </p:spTree>
    <p:extLst>
      <p:ext uri="{BB962C8B-B14F-4D97-AF65-F5344CB8AC3E}">
        <p14:creationId xmlns:p14="http://schemas.microsoft.com/office/powerpoint/2010/main" val="51980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14</a:t>
            </a:fld>
            <a:endParaRPr lang="zh-CN" altLang="en-US"/>
          </a:p>
        </p:txBody>
      </p:sp>
    </p:spTree>
    <p:extLst>
      <p:ext uri="{BB962C8B-B14F-4D97-AF65-F5344CB8AC3E}">
        <p14:creationId xmlns:p14="http://schemas.microsoft.com/office/powerpoint/2010/main" val="235883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27</a:t>
            </a:fld>
            <a:endParaRPr lang="zh-CN" altLang="en-US"/>
          </a:p>
        </p:txBody>
      </p:sp>
    </p:spTree>
    <p:extLst>
      <p:ext uri="{BB962C8B-B14F-4D97-AF65-F5344CB8AC3E}">
        <p14:creationId xmlns:p14="http://schemas.microsoft.com/office/powerpoint/2010/main" val="515379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0764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32</a:t>
            </a:fld>
            <a:endParaRPr lang="zh-CN" altLang="en-US"/>
          </a:p>
        </p:txBody>
      </p:sp>
    </p:spTree>
    <p:extLst>
      <p:ext uri="{BB962C8B-B14F-4D97-AF65-F5344CB8AC3E}">
        <p14:creationId xmlns:p14="http://schemas.microsoft.com/office/powerpoint/2010/main" val="130104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34</a:t>
            </a:fld>
            <a:endParaRPr lang="zh-CN" altLang="en-US"/>
          </a:p>
        </p:txBody>
      </p:sp>
    </p:spTree>
    <p:extLst>
      <p:ext uri="{BB962C8B-B14F-4D97-AF65-F5344CB8AC3E}">
        <p14:creationId xmlns:p14="http://schemas.microsoft.com/office/powerpoint/2010/main" val="2415918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42</a:t>
            </a:fld>
            <a:endParaRPr lang="zh-CN" altLang="en-US"/>
          </a:p>
        </p:txBody>
      </p:sp>
    </p:spTree>
    <p:extLst>
      <p:ext uri="{BB962C8B-B14F-4D97-AF65-F5344CB8AC3E}">
        <p14:creationId xmlns:p14="http://schemas.microsoft.com/office/powerpoint/2010/main" val="79627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46</a:t>
            </a:fld>
            <a:endParaRPr lang="zh-CN" altLang="en-US"/>
          </a:p>
        </p:txBody>
      </p:sp>
    </p:spTree>
    <p:extLst>
      <p:ext uri="{BB962C8B-B14F-4D97-AF65-F5344CB8AC3E}">
        <p14:creationId xmlns:p14="http://schemas.microsoft.com/office/powerpoint/2010/main" val="1380059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2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326445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val="3314490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val="301985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44E241F-D2F4-4B3A-952F-D6E7DF06C30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300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21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a:defRPr/>
            </a:pPr>
            <a:r>
              <a:rPr lang="es-HN" sz="1200" b="1">
                <a:solidFill>
                  <a:prstClr val="white">
                    <a:lumMod val="50000"/>
                  </a:prstClr>
                </a:solidFill>
              </a:rPr>
              <a:t>38</a:t>
            </a:r>
            <a:endParaRPr lang="es-ES" sz="1200" b="1" dirty="0">
              <a:solidFill>
                <a:prstClr val="white">
                  <a:lumMod val="50000"/>
                </a:prstClr>
              </a:solidFill>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731728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16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520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8"/>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a:solidFill>
                  <a:schemeClr val="bg1">
                    <a:lumMod val="50000"/>
                  </a:schemeClr>
                </a:solidFill>
                <a:latin typeface="+mn-lt"/>
              </a:rPr>
              <a:t>38</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19" name="组合 18"/>
          <p:cNvGrpSpPr/>
          <p:nvPr userDrawn="1"/>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文本框 22"/>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684" r:id="rId3"/>
    <p:sldLayoutId id="2147483685" r:id="rId4"/>
    <p:sldLayoutId id="2147483736" r:id="rId5"/>
    <p:sldLayoutId id="214748373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5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71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228404"/>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chemeClr val="tx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2957861" cy="377725"/>
            </a:xfrm>
            <a:prstGeom prst="rect">
              <a:avLst/>
            </a:prstGeom>
          </p:spPr>
          <p:txBody>
            <a:bodyPr wrap="none">
              <a:spAutoFit/>
            </a:bodyPr>
            <a:lstStyle/>
            <a:p>
              <a:r>
                <a:rPr lang="en-US" altLang="zh-CN" sz="2100" spc="225" dirty="0">
                  <a:latin typeface="微软雅黑" panose="020B0503020204020204" pitchFamily="34" charset="-122"/>
                  <a:ea typeface="微软雅黑" panose="020B0503020204020204" pitchFamily="34" charset="-122"/>
                </a:rPr>
                <a:t>7.1  </a:t>
              </a:r>
              <a:r>
                <a:rPr lang="zh-CN" altLang="en-US" sz="2100" spc="225" dirty="0">
                  <a:latin typeface="微软雅黑" panose="020B0503020204020204" pitchFamily="34" charset="-122"/>
                  <a:ea typeface="微软雅黑" panose="020B0503020204020204" pitchFamily="34" charset="-122"/>
                </a:rPr>
                <a:t>虚拟化技术简介</a:t>
              </a:r>
            </a:p>
          </p:txBody>
        </p:sp>
      </p:grpSp>
      <p:grpSp>
        <p:nvGrpSpPr>
          <p:cNvPr id="4" name="组合 3"/>
          <p:cNvGrpSpPr/>
          <p:nvPr/>
        </p:nvGrpSpPr>
        <p:grpSpPr>
          <a:xfrm>
            <a:off x="2866360" y="2892700"/>
            <a:ext cx="5693399" cy="468906"/>
            <a:chOff x="2875069" y="1970869"/>
            <a:chExt cx="5693399" cy="426278"/>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659702" cy="415498"/>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7.2  </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服务器虚拟化</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3568855"/>
            <a:ext cx="5693399" cy="468906"/>
            <a:chOff x="2875069" y="2436473"/>
            <a:chExt cx="5693399" cy="426278"/>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2361544" cy="415498"/>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7.3  </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存储虚拟化</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66360" y="4245010"/>
            <a:ext cx="5693399" cy="468907"/>
            <a:chOff x="2875069" y="2902076"/>
            <a:chExt cx="5693399" cy="426279"/>
          </a:xfrm>
        </p:grpSpPr>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415498"/>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7.4  </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网络虚拟化</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866360" y="4921167"/>
            <a:ext cx="5693399" cy="468906"/>
            <a:chOff x="2875069" y="3367680"/>
            <a:chExt cx="5693399" cy="426278"/>
          </a:xfrm>
        </p:grpSpPr>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2457724" cy="415498"/>
            </a:xfrm>
            <a:prstGeom prst="rect">
              <a:avLst/>
            </a:prstGeom>
          </p:spPr>
          <p:txBody>
            <a:bodyPr wrap="non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7.5  </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桌面虚拟化</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29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10</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2954655" cy="461665"/>
          </a:xfrm>
          <a:prstGeom prst="rect">
            <a:avLst/>
          </a:prstGeom>
          <a:noFill/>
        </p:spPr>
        <p:txBody>
          <a:bodyPr wrap="none" rtlCol="0">
            <a:spAutoFit/>
          </a:bodyPr>
          <a:lstStyle/>
          <a:p>
            <a:r>
              <a:rPr lang="zh-CN" altLang="en-US" sz="2400" b="1">
                <a:solidFill>
                  <a:schemeClr val="accent6"/>
                </a:solidFill>
              </a:rPr>
              <a:t>服务器虚拟化的层次</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16" name="表格 15">
            <a:extLst>
              <a:ext uri="{FF2B5EF4-FFF2-40B4-BE49-F238E27FC236}">
                <a16:creationId xmlns:a16="http://schemas.microsoft.com/office/drawing/2014/main" id="{A1F8FC50-CF23-4A88-8287-E3A1C92308B6}"/>
              </a:ext>
            </a:extLst>
          </p:cNvPr>
          <p:cNvGraphicFramePr>
            <a:graphicFrameLocks noGrp="1"/>
          </p:cNvGraphicFramePr>
          <p:nvPr>
            <p:extLst>
              <p:ext uri="{D42A27DB-BD31-4B8C-83A1-F6EECF244321}">
                <p14:modId xmlns:p14="http://schemas.microsoft.com/office/powerpoint/2010/main" val="483643507"/>
              </p:ext>
            </p:extLst>
          </p:nvPr>
        </p:nvGraphicFramePr>
        <p:xfrm>
          <a:off x="404048" y="1516196"/>
          <a:ext cx="8381365" cy="4355687"/>
        </p:xfrm>
        <a:graphic>
          <a:graphicData uri="http://schemas.openxmlformats.org/drawingml/2006/table">
            <a:tbl>
              <a:tblPr firstRow="1" bandRow="1">
                <a:tableStyleId>{5C22544A-7EE6-4342-B048-85BDC9FD1C3A}</a:tableStyleId>
              </a:tblPr>
              <a:tblGrid>
                <a:gridCol w="857593">
                  <a:extLst>
                    <a:ext uri="{9D8B030D-6E8A-4147-A177-3AD203B41FA5}">
                      <a16:colId xmlns:a16="http://schemas.microsoft.com/office/drawing/2014/main" val="3178049282"/>
                    </a:ext>
                  </a:extLst>
                </a:gridCol>
                <a:gridCol w="2646971">
                  <a:extLst>
                    <a:ext uri="{9D8B030D-6E8A-4147-A177-3AD203B41FA5}">
                      <a16:colId xmlns:a16="http://schemas.microsoft.com/office/drawing/2014/main" val="2844335896"/>
                    </a:ext>
                  </a:extLst>
                </a:gridCol>
                <a:gridCol w="2781459">
                  <a:extLst>
                    <a:ext uri="{9D8B030D-6E8A-4147-A177-3AD203B41FA5}">
                      <a16:colId xmlns:a16="http://schemas.microsoft.com/office/drawing/2014/main" val="1485983387"/>
                    </a:ext>
                  </a:extLst>
                </a:gridCol>
                <a:gridCol w="2095342">
                  <a:extLst>
                    <a:ext uri="{9D8B030D-6E8A-4147-A177-3AD203B41FA5}">
                      <a16:colId xmlns:a16="http://schemas.microsoft.com/office/drawing/2014/main" val="2541825447"/>
                    </a:ext>
                  </a:extLst>
                </a:gridCol>
              </a:tblGrid>
              <a:tr h="503907">
                <a:tc>
                  <a:txBody>
                    <a:bodyPr/>
                    <a:lstStyle/>
                    <a:p>
                      <a:endParaRPr lang="zh-CN" altLang="en-US" dirty="0"/>
                    </a:p>
                  </a:txBody>
                  <a:tcPr/>
                </a:tc>
                <a:tc>
                  <a:txBody>
                    <a:bodyPr/>
                    <a:lstStyle/>
                    <a:p>
                      <a:r>
                        <a:rPr lang="zh-CN" altLang="en-US" dirty="0"/>
                        <a:t>全虚拟化</a:t>
                      </a:r>
                    </a:p>
                  </a:txBody>
                  <a:tcPr/>
                </a:tc>
                <a:tc>
                  <a:txBody>
                    <a:bodyPr/>
                    <a:lstStyle/>
                    <a:p>
                      <a:r>
                        <a:rPr lang="zh-CN" altLang="en-US" dirty="0"/>
                        <a:t>半虚拟化</a:t>
                      </a:r>
                    </a:p>
                  </a:txBody>
                  <a:tcPr/>
                </a:tc>
                <a:tc>
                  <a:txBody>
                    <a:bodyPr/>
                    <a:lstStyle/>
                    <a:p>
                      <a:r>
                        <a:rPr lang="zh-CN" altLang="en-US" dirty="0"/>
                        <a:t>硬件虚拟化</a:t>
                      </a:r>
                    </a:p>
                  </a:txBody>
                  <a:tcPr/>
                </a:tc>
                <a:extLst>
                  <a:ext uri="{0D108BD9-81ED-4DB2-BD59-A6C34878D82A}">
                    <a16:rowId xmlns:a16="http://schemas.microsoft.com/office/drawing/2014/main" val="3325199929"/>
                  </a:ext>
                </a:extLst>
              </a:tr>
              <a:tr h="1242509">
                <a:tc>
                  <a:txBody>
                    <a:bodyPr/>
                    <a:lstStyle/>
                    <a:p>
                      <a:endParaRPr lang="en-US" altLang="zh-CN" sz="1800" b="0" i="0" u="none" strike="noStrike" kern="1200" baseline="0" dirty="0">
                        <a:solidFill>
                          <a:schemeClr val="dk1"/>
                        </a:solidFill>
                        <a:latin typeface="+mn-lt"/>
                        <a:ea typeface="+mn-ea"/>
                        <a:cs typeface="+mn-cs"/>
                      </a:endParaRPr>
                    </a:p>
                    <a:p>
                      <a:r>
                        <a:rPr lang="zh-CN" altLang="en-US" sz="1800" b="0" i="0" u="none" strike="noStrike" kern="1200" baseline="0" dirty="0">
                          <a:solidFill>
                            <a:schemeClr val="dk1"/>
                          </a:solidFill>
                          <a:latin typeface="+mn-lt"/>
                          <a:ea typeface="+mn-ea"/>
                          <a:cs typeface="+mn-cs"/>
                        </a:rPr>
                        <a:t>特点</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VMM</a:t>
                      </a:r>
                      <a:r>
                        <a:rPr lang="zh-CN" altLang="en-US" sz="1800" b="0" i="0" u="none" strike="noStrike" kern="1200" baseline="0" dirty="0">
                          <a:solidFill>
                            <a:schemeClr val="dk1"/>
                          </a:solidFill>
                          <a:latin typeface="+mn-lt"/>
                          <a:ea typeface="+mn-ea"/>
                          <a:cs typeface="+mn-cs"/>
                        </a:rPr>
                        <a:t>向虚拟机模拟出，和真实硬件完全相同的硬件环境</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VMM</a:t>
                      </a:r>
                      <a:r>
                        <a:rPr lang="zh-CN" altLang="en-US" sz="1800" b="0" i="0" u="none" strike="noStrike" kern="1200" baseline="0" dirty="0">
                          <a:solidFill>
                            <a:schemeClr val="dk1"/>
                          </a:solidFill>
                          <a:latin typeface="+mn-lt"/>
                          <a:ea typeface="+mn-ea"/>
                          <a:cs typeface="+mn-cs"/>
                        </a:rPr>
                        <a:t>需要操作系统的协助，才能够完成对</a:t>
                      </a:r>
                      <a:r>
                        <a:rPr lang="en-US" altLang="zh-CN" sz="1800" b="0" i="0" u="none" strike="noStrike" kern="1200" baseline="0" dirty="0">
                          <a:solidFill>
                            <a:schemeClr val="dk1"/>
                          </a:solidFill>
                          <a:latin typeface="+mn-lt"/>
                          <a:ea typeface="+mn-ea"/>
                          <a:cs typeface="+mn-cs"/>
                        </a:rPr>
                        <a:t>x86</a:t>
                      </a:r>
                      <a:r>
                        <a:rPr lang="zh-CN" altLang="en-US" sz="1800" b="0" i="0" u="none" strike="noStrike" kern="1200" baseline="0" dirty="0">
                          <a:solidFill>
                            <a:schemeClr val="dk1"/>
                          </a:solidFill>
                          <a:latin typeface="+mn-lt"/>
                          <a:ea typeface="+mn-ea"/>
                          <a:cs typeface="+mn-cs"/>
                        </a:rPr>
                        <a:t>敏感特权指令的虚拟化</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VMM</a:t>
                      </a:r>
                      <a:r>
                        <a:rPr lang="zh-CN" altLang="en-US" sz="1800" b="0" i="0" u="none" strike="noStrike" kern="1200" baseline="0" dirty="0">
                          <a:solidFill>
                            <a:schemeClr val="dk1"/>
                          </a:solidFill>
                          <a:latin typeface="+mn-lt"/>
                          <a:ea typeface="+mn-ea"/>
                          <a:cs typeface="+mn-cs"/>
                        </a:rPr>
                        <a:t>需要硬件的协助才能完成对硬件资源的虚拟</a:t>
                      </a:r>
                      <a:endParaRPr lang="zh-CN" altLang="en-US" dirty="0"/>
                    </a:p>
                  </a:txBody>
                  <a:tcPr/>
                </a:tc>
                <a:extLst>
                  <a:ext uri="{0D108BD9-81ED-4DB2-BD59-A6C34878D82A}">
                    <a16:rowId xmlns:a16="http://schemas.microsoft.com/office/drawing/2014/main" val="3313699766"/>
                  </a:ext>
                </a:extLst>
              </a:tr>
              <a:tr h="869757">
                <a:tc>
                  <a:txBody>
                    <a:bodyPr/>
                    <a:lstStyle/>
                    <a:p>
                      <a:endParaRPr lang="en-US" altLang="zh-CN" sz="1800" b="0" i="0" u="none" strike="noStrike" kern="1200" baseline="0" dirty="0">
                        <a:solidFill>
                          <a:schemeClr val="dk1"/>
                        </a:solidFill>
                        <a:latin typeface="+mn-lt"/>
                        <a:ea typeface="+mn-ea"/>
                        <a:cs typeface="+mn-cs"/>
                      </a:endParaRPr>
                    </a:p>
                    <a:p>
                      <a:r>
                        <a:rPr lang="zh-CN" altLang="en-US" sz="1800" b="0" i="0" u="none" strike="noStrike" kern="1200" baseline="0" dirty="0">
                          <a:solidFill>
                            <a:schemeClr val="dk1"/>
                          </a:solidFill>
                          <a:latin typeface="+mn-lt"/>
                          <a:ea typeface="+mn-ea"/>
                          <a:cs typeface="+mn-cs"/>
                        </a:rPr>
                        <a:t>优点</a:t>
                      </a:r>
                      <a:endParaRPr lang="zh-CN" altLang="en-US" dirty="0"/>
                    </a:p>
                  </a:txBody>
                  <a:tcPr/>
                </a:tc>
                <a:tc>
                  <a:txBody>
                    <a:bodyPr/>
                    <a:lstStyle/>
                    <a:p>
                      <a:r>
                        <a:rPr lang="zh-CN" altLang="en-US" sz="1800" b="0" i="0" u="none" strike="noStrike" kern="1200" baseline="0" dirty="0">
                          <a:solidFill>
                            <a:schemeClr val="dk1"/>
                          </a:solidFill>
                          <a:latin typeface="+mn-lt"/>
                          <a:ea typeface="+mn-ea"/>
                          <a:cs typeface="+mn-cs"/>
                        </a:rPr>
                        <a:t>不用修改</a:t>
                      </a:r>
                      <a:r>
                        <a:rPr lang="en-US" altLang="zh-CN" sz="1800" b="0" i="0" u="none" strike="noStrike" kern="1200" baseline="0" dirty="0">
                          <a:solidFill>
                            <a:schemeClr val="dk1"/>
                          </a:solidFill>
                          <a:latin typeface="+mn-lt"/>
                          <a:ea typeface="+mn-ea"/>
                          <a:cs typeface="+mn-cs"/>
                        </a:rPr>
                        <a:t>Guest OS</a:t>
                      </a:r>
                      <a:r>
                        <a:rPr lang="zh-CN" altLang="en-US" sz="1800" b="0" i="0" u="none" strike="noStrike" kern="1200" baseline="0" dirty="0">
                          <a:solidFill>
                            <a:schemeClr val="dk1"/>
                          </a:solidFill>
                          <a:latin typeface="+mn-lt"/>
                          <a:ea typeface="+mn-ea"/>
                          <a:cs typeface="+mn-cs"/>
                        </a:rPr>
                        <a:t>内核</a:t>
                      </a:r>
                      <a:endParaRPr lang="zh-CN" altLang="en-US" dirty="0"/>
                    </a:p>
                  </a:txBody>
                  <a:tcPr/>
                </a:tc>
                <a:tc>
                  <a:txBody>
                    <a:bodyPr/>
                    <a:lstStyle/>
                    <a:p>
                      <a:r>
                        <a:rPr lang="zh-CN" altLang="en-US" sz="1800" b="0" i="0" u="none" strike="noStrike" kern="1200" baseline="0" dirty="0">
                          <a:solidFill>
                            <a:schemeClr val="dk1"/>
                          </a:solidFill>
                          <a:latin typeface="+mn-lt"/>
                          <a:ea typeface="+mn-ea"/>
                          <a:cs typeface="+mn-cs"/>
                        </a:rPr>
                        <a:t>性能高。能达到与原始系统相近的性能</a:t>
                      </a:r>
                      <a:endParaRPr lang="zh-CN" altLang="en-US" dirty="0"/>
                    </a:p>
                  </a:txBody>
                  <a:tcPr/>
                </a:tc>
                <a:tc>
                  <a:txBody>
                    <a:bodyPr/>
                    <a:lstStyle/>
                    <a:p>
                      <a:r>
                        <a:rPr lang="zh-CN" altLang="en-US" sz="1800" b="0" i="0" u="none" strike="noStrike" kern="1200" baseline="0" dirty="0">
                          <a:solidFill>
                            <a:schemeClr val="dk1"/>
                          </a:solidFill>
                          <a:latin typeface="+mn-lt"/>
                          <a:ea typeface="+mn-ea"/>
                          <a:cs typeface="+mn-cs"/>
                        </a:rPr>
                        <a:t>不用修改</a:t>
                      </a:r>
                      <a:r>
                        <a:rPr lang="en-US" altLang="zh-CN" sz="1800" b="0" i="0" u="none" strike="noStrike" kern="1200" baseline="0" dirty="0">
                          <a:solidFill>
                            <a:schemeClr val="dk1"/>
                          </a:solidFill>
                          <a:latin typeface="+mn-lt"/>
                          <a:ea typeface="+mn-ea"/>
                          <a:cs typeface="+mn-cs"/>
                        </a:rPr>
                        <a:t>Guest OS</a:t>
                      </a:r>
                      <a:r>
                        <a:rPr lang="zh-CN" altLang="en-US" sz="1800" b="0" i="0" u="none" strike="noStrike" kern="1200" baseline="0" dirty="0">
                          <a:solidFill>
                            <a:schemeClr val="dk1"/>
                          </a:solidFill>
                          <a:latin typeface="+mn-lt"/>
                          <a:ea typeface="+mn-ea"/>
                          <a:cs typeface="+mn-cs"/>
                        </a:rPr>
                        <a:t>内核</a:t>
                      </a:r>
                      <a:endParaRPr lang="zh-CN" altLang="en-US" dirty="0"/>
                    </a:p>
                  </a:txBody>
                  <a:tcPr/>
                </a:tc>
                <a:extLst>
                  <a:ext uri="{0D108BD9-81ED-4DB2-BD59-A6C34878D82A}">
                    <a16:rowId xmlns:a16="http://schemas.microsoft.com/office/drawing/2014/main" val="3410240628"/>
                  </a:ext>
                </a:extLst>
              </a:tr>
              <a:tr h="869757">
                <a:tc>
                  <a:txBody>
                    <a:bodyPr/>
                    <a:lstStyle/>
                    <a:p>
                      <a:endParaRPr lang="en-US" altLang="zh-CN" sz="1800" b="0" i="0" u="none" strike="noStrike" kern="1200" baseline="0" dirty="0">
                        <a:solidFill>
                          <a:schemeClr val="dk1"/>
                        </a:solidFill>
                        <a:latin typeface="+mn-lt"/>
                        <a:ea typeface="+mn-ea"/>
                        <a:cs typeface="+mn-cs"/>
                      </a:endParaRPr>
                    </a:p>
                    <a:p>
                      <a:r>
                        <a:rPr lang="zh-CN" altLang="en-US" sz="1800" b="0" i="0" u="none" strike="noStrike" kern="1200" baseline="0" dirty="0">
                          <a:solidFill>
                            <a:schemeClr val="dk1"/>
                          </a:solidFill>
                          <a:latin typeface="+mn-lt"/>
                          <a:ea typeface="+mn-ea"/>
                          <a:cs typeface="+mn-cs"/>
                        </a:rPr>
                        <a:t>缺点</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VMM</a:t>
                      </a:r>
                      <a:r>
                        <a:rPr lang="zh-CN" altLang="en-US" sz="1800" b="0" i="0" u="none" strike="noStrike" kern="1200" baseline="0" dirty="0">
                          <a:solidFill>
                            <a:schemeClr val="dk1"/>
                          </a:solidFill>
                          <a:latin typeface="+mn-lt"/>
                          <a:ea typeface="+mn-ea"/>
                          <a:cs typeface="+mn-cs"/>
                        </a:rPr>
                        <a:t>给处理器带来开销</a:t>
                      </a:r>
                      <a:endParaRPr lang="zh-CN" altLang="en-US" dirty="0"/>
                    </a:p>
                  </a:txBody>
                  <a:tcPr/>
                </a:tc>
                <a:tc>
                  <a:txBody>
                    <a:bodyPr/>
                    <a:lstStyle/>
                    <a:p>
                      <a:r>
                        <a:rPr lang="zh-CN" altLang="en-US" sz="1800" b="0" i="0" u="none" strike="noStrike" kern="1200" baseline="0" dirty="0">
                          <a:solidFill>
                            <a:schemeClr val="dk1"/>
                          </a:solidFill>
                          <a:latin typeface="+mn-lt"/>
                          <a:ea typeface="+mn-ea"/>
                          <a:cs typeface="+mn-cs"/>
                        </a:rPr>
                        <a:t>必须修改</a:t>
                      </a:r>
                      <a:r>
                        <a:rPr lang="en-US" altLang="zh-CN" sz="1800" b="0" i="0" u="none" strike="noStrike" kern="1200" baseline="0" dirty="0">
                          <a:solidFill>
                            <a:schemeClr val="dk1"/>
                          </a:solidFill>
                          <a:latin typeface="+mn-lt"/>
                          <a:ea typeface="+mn-ea"/>
                          <a:cs typeface="+mn-cs"/>
                        </a:rPr>
                        <a:t>Guest OS</a:t>
                      </a:r>
                      <a:endParaRPr lang="zh-CN" altLang="en-US" dirty="0"/>
                    </a:p>
                  </a:txBody>
                  <a:tcPr/>
                </a:tc>
                <a:tc>
                  <a:txBody>
                    <a:bodyPr/>
                    <a:lstStyle/>
                    <a:p>
                      <a:r>
                        <a:rPr lang="zh-CN" altLang="en-US" sz="1800" b="0" i="0" u="none" strike="noStrike" kern="1200" baseline="0" dirty="0">
                          <a:solidFill>
                            <a:schemeClr val="dk1"/>
                          </a:solidFill>
                          <a:latin typeface="+mn-lt"/>
                          <a:ea typeface="+mn-ea"/>
                          <a:cs typeface="+mn-cs"/>
                        </a:rPr>
                        <a:t>需要硬件支持</a:t>
                      </a:r>
                      <a:endParaRPr lang="zh-CN" altLang="en-US" dirty="0"/>
                    </a:p>
                  </a:txBody>
                  <a:tcPr/>
                </a:tc>
                <a:extLst>
                  <a:ext uri="{0D108BD9-81ED-4DB2-BD59-A6C34878D82A}">
                    <a16:rowId xmlns:a16="http://schemas.microsoft.com/office/drawing/2014/main" val="2385371309"/>
                  </a:ext>
                </a:extLst>
              </a:tr>
              <a:tr h="869757">
                <a:tc>
                  <a:txBody>
                    <a:bodyPr/>
                    <a:lstStyle/>
                    <a:p>
                      <a:r>
                        <a:rPr lang="zh-CN" altLang="en-US" sz="1800" b="0" i="0" u="none" strike="noStrike" kern="1200" baseline="0" dirty="0">
                          <a:solidFill>
                            <a:schemeClr val="dk1"/>
                          </a:solidFill>
                          <a:latin typeface="+mn-lt"/>
                          <a:ea typeface="+mn-ea"/>
                          <a:cs typeface="+mn-cs"/>
                        </a:rPr>
                        <a:t>产品</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VMware</a:t>
                      </a:r>
                      <a:r>
                        <a:rPr lang="zh-CN" altLang="en-US" sz="1800" b="0" i="0" u="none" strike="noStrike" kern="1200" baseline="0" dirty="0">
                          <a:solidFill>
                            <a:schemeClr val="dk1"/>
                          </a:solidFill>
                          <a:latin typeface="+mn-lt"/>
                          <a:ea typeface="+mn-ea"/>
                          <a:cs typeface="+mn-cs"/>
                        </a:rPr>
                        <a:t>；</a:t>
                      </a:r>
                      <a:r>
                        <a:rPr lang="en-US" altLang="zh-CN" sz="1800" b="0" i="0" u="none" strike="noStrike" kern="1200" baseline="0" dirty="0">
                          <a:solidFill>
                            <a:schemeClr val="dk1"/>
                          </a:solidFill>
                          <a:latin typeface="+mn-lt"/>
                          <a:ea typeface="+mn-ea"/>
                          <a:cs typeface="+mn-cs"/>
                        </a:rPr>
                        <a:t>Virtual PC </a:t>
                      </a:r>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Xen</a:t>
                      </a:r>
                      <a:r>
                        <a:rPr lang="zh-CN" altLang="en-US" sz="1800" b="0" i="0" u="none" strike="noStrike" kern="1200" baseline="0" dirty="0">
                          <a:solidFill>
                            <a:schemeClr val="dk1"/>
                          </a:solidFill>
                          <a:latin typeface="+mn-lt"/>
                          <a:ea typeface="+mn-ea"/>
                          <a:cs typeface="+mn-cs"/>
                        </a:rPr>
                        <a:t>；</a:t>
                      </a:r>
                      <a:r>
                        <a:rPr lang="en-US" altLang="zh-CN" sz="1800" b="0" i="0" u="none" strike="noStrike" kern="1200" baseline="0" dirty="0">
                          <a:solidFill>
                            <a:schemeClr val="dk1"/>
                          </a:solidFill>
                          <a:latin typeface="+mn-lt"/>
                          <a:ea typeface="+mn-ea"/>
                          <a:cs typeface="+mn-cs"/>
                        </a:rPr>
                        <a:t>Denali 	</a:t>
                      </a:r>
                    </a:p>
                    <a:p>
                      <a:endParaRPr lang="zh-CN" altLang="en-US" dirty="0"/>
                    </a:p>
                  </a:txBody>
                  <a:tcPr/>
                </a:tc>
                <a:tc>
                  <a:txBody>
                    <a:bodyPr/>
                    <a:lstStyle/>
                    <a:p>
                      <a:r>
                        <a:rPr lang="en-US" altLang="zh-CN" sz="1800" b="0" i="0" u="none" strike="noStrike" kern="1200" baseline="0" dirty="0">
                          <a:solidFill>
                            <a:schemeClr val="dk1"/>
                          </a:solidFill>
                          <a:latin typeface="+mn-lt"/>
                          <a:ea typeface="+mn-ea"/>
                          <a:cs typeface="+mn-cs"/>
                        </a:rPr>
                        <a:t>Intel-VT</a:t>
                      </a:r>
                      <a:r>
                        <a:rPr lang="zh-CN" altLang="en-US" sz="1800" b="0" i="0" u="none" strike="noStrike" kern="1200" baseline="0" dirty="0">
                          <a:solidFill>
                            <a:schemeClr val="dk1"/>
                          </a:solidFill>
                          <a:latin typeface="+mn-lt"/>
                          <a:ea typeface="+mn-ea"/>
                          <a:cs typeface="+mn-cs"/>
                        </a:rPr>
                        <a:t>；</a:t>
                      </a:r>
                      <a:r>
                        <a:rPr lang="en-US" altLang="zh-CN" sz="1800" b="0" i="0" u="none" strike="noStrike" kern="1200" baseline="0" dirty="0">
                          <a:solidFill>
                            <a:schemeClr val="dk1"/>
                          </a:solidFill>
                          <a:latin typeface="+mn-lt"/>
                          <a:ea typeface="+mn-ea"/>
                          <a:cs typeface="+mn-cs"/>
                        </a:rPr>
                        <a:t>AMD-V</a:t>
                      </a:r>
                      <a:endParaRPr lang="zh-CN" altLang="en-US" dirty="0"/>
                    </a:p>
                  </a:txBody>
                  <a:tcPr/>
                </a:tc>
                <a:extLst>
                  <a:ext uri="{0D108BD9-81ED-4DB2-BD59-A6C34878D82A}">
                    <a16:rowId xmlns:a16="http://schemas.microsoft.com/office/drawing/2014/main" val="3197782054"/>
                  </a:ext>
                </a:extLst>
              </a:tr>
            </a:tbl>
          </a:graphicData>
        </a:graphic>
      </p:graphicFrame>
    </p:spTree>
    <p:extLst>
      <p:ext uri="{BB962C8B-B14F-4D97-AF65-F5344CB8AC3E}">
        <p14:creationId xmlns:p14="http://schemas.microsoft.com/office/powerpoint/2010/main" val="1445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8" name="TextBox 3_1"/>
          <p:cNvSpPr txBox="1"/>
          <p:nvPr/>
        </p:nvSpPr>
        <p:spPr>
          <a:xfrm>
            <a:off x="404049" y="808059"/>
            <a:ext cx="3570208" cy="461665"/>
          </a:xfrm>
          <a:prstGeom prst="rect">
            <a:avLst/>
          </a:prstGeom>
          <a:noFill/>
        </p:spPr>
        <p:txBody>
          <a:bodyPr wrap="none" rtlCol="0">
            <a:spAutoFit/>
          </a:bodyPr>
          <a:lstStyle/>
          <a:p>
            <a:r>
              <a:rPr lang="zh-CN" altLang="en-US" sz="2400" b="1">
                <a:solidFill>
                  <a:schemeClr val="accent6"/>
                </a:solidFill>
              </a:rPr>
              <a:t>服务器虚拟化的底层实现</a:t>
            </a:r>
          </a:p>
        </p:txBody>
      </p:sp>
      <p:sp>
        <p:nvSpPr>
          <p:cNvPr id="9"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298321" y="1365776"/>
            <a:ext cx="1364476" cy="369332"/>
          </a:xfrm>
          <a:prstGeom prst="rect">
            <a:avLst/>
          </a:prstGeom>
          <a:solidFill>
            <a:schemeClr val="accent6"/>
          </a:solidFill>
        </p:spPr>
        <p:txBody>
          <a:bodyPr wrap="none">
            <a:spAutoFit/>
          </a:bodyPr>
          <a:lstStyle/>
          <a:p>
            <a:r>
              <a:rPr lang="en-US" altLang="zh-CN" b="1" dirty="0">
                <a:solidFill>
                  <a:schemeClr val="bg1"/>
                </a:solidFill>
              </a:rPr>
              <a:t>CPU</a:t>
            </a:r>
            <a:r>
              <a:rPr lang="zh-CN" altLang="en-US" b="1" dirty="0">
                <a:solidFill>
                  <a:schemeClr val="bg1"/>
                </a:solidFill>
              </a:rPr>
              <a:t>虚拟化</a:t>
            </a:r>
          </a:p>
        </p:txBody>
      </p:sp>
      <p:sp>
        <p:nvSpPr>
          <p:cNvPr id="4" name="矩形 3"/>
          <p:cNvSpPr/>
          <p:nvPr/>
        </p:nvSpPr>
        <p:spPr>
          <a:xfrm>
            <a:off x="1259534" y="4155233"/>
            <a:ext cx="7105397" cy="784830"/>
          </a:xfrm>
          <a:prstGeom prst="rect">
            <a:avLst/>
          </a:prstGeom>
        </p:spPr>
        <p:txBody>
          <a:bodyPr wrap="square">
            <a:spAutoFit/>
          </a:bodyPr>
          <a:lstStyle/>
          <a:p>
            <a:pPr>
              <a:lnSpc>
                <a:spcPts val="2700"/>
              </a:lnSpc>
            </a:pPr>
            <a:r>
              <a:rPr lang="zh-CN" altLang="en-US" dirty="0">
                <a:solidFill>
                  <a:schemeClr val="tx1">
                    <a:lumMod val="75000"/>
                    <a:lumOff val="25000"/>
                  </a:schemeClr>
                </a:solidFill>
              </a:rPr>
              <a:t>虚拟</a:t>
            </a:r>
            <a:r>
              <a:rPr lang="en-US" altLang="zh-CN" dirty="0">
                <a:solidFill>
                  <a:schemeClr val="tx1">
                    <a:lumMod val="75000"/>
                    <a:lumOff val="25000"/>
                  </a:schemeClr>
                </a:solidFill>
              </a:rPr>
              <a:t>CPU</a:t>
            </a:r>
            <a:r>
              <a:rPr lang="zh-CN" altLang="en-US" dirty="0">
                <a:solidFill>
                  <a:schemeClr val="tx1">
                    <a:lumMod val="75000"/>
                    <a:lumOff val="25000"/>
                  </a:schemeClr>
                </a:solidFill>
              </a:rPr>
              <a:t>的正确运行是要保证虚拟机指令正确</a:t>
            </a:r>
            <a:r>
              <a:rPr lang="zh-CN" altLang="en-US" dirty="0" smtClean="0">
                <a:solidFill>
                  <a:schemeClr val="tx1">
                    <a:lumMod val="75000"/>
                    <a:lumOff val="25000"/>
                  </a:schemeClr>
                </a:solidFill>
              </a:rPr>
              <a:t>运行</a:t>
            </a:r>
            <a:r>
              <a:rPr lang="zh-CN" altLang="en-US" dirty="0">
                <a:solidFill>
                  <a:schemeClr val="tx1">
                    <a:lumMod val="75000"/>
                    <a:lumOff val="25000"/>
                  </a:schemeClr>
                </a:solidFill>
              </a:rPr>
              <a:t>。</a:t>
            </a:r>
            <a:r>
              <a:rPr lang="zh-CN" altLang="en-US" dirty="0" smtClean="0">
                <a:solidFill>
                  <a:schemeClr val="tx1">
                    <a:lumMod val="75000"/>
                    <a:lumOff val="25000"/>
                  </a:schemeClr>
                </a:solidFill>
              </a:rPr>
              <a:t>现有</a:t>
            </a:r>
            <a:r>
              <a:rPr lang="zh-CN" altLang="en-US" dirty="0">
                <a:solidFill>
                  <a:schemeClr val="tx1">
                    <a:lumMod val="75000"/>
                    <a:lumOff val="25000"/>
                  </a:schemeClr>
                </a:solidFill>
              </a:rPr>
              <a:t>的实现技术包括模拟执行和监控执行</a:t>
            </a:r>
          </a:p>
        </p:txBody>
      </p:sp>
      <p:sp>
        <p:nvSpPr>
          <p:cNvPr id="5" name="矩形 4"/>
          <p:cNvSpPr/>
          <p:nvPr/>
        </p:nvSpPr>
        <p:spPr>
          <a:xfrm>
            <a:off x="1259535" y="5080213"/>
            <a:ext cx="7105396" cy="753220"/>
          </a:xfrm>
          <a:prstGeom prst="rect">
            <a:avLst/>
          </a:prstGeom>
        </p:spPr>
        <p:txBody>
          <a:bodyPr wrap="square">
            <a:spAutoFit/>
          </a:bodyPr>
          <a:lstStyle/>
          <a:p>
            <a:pPr>
              <a:lnSpc>
                <a:spcPts val="2700"/>
              </a:lnSpc>
            </a:pPr>
            <a:r>
              <a:rPr lang="zh-CN" altLang="en-US" dirty="0">
                <a:solidFill>
                  <a:schemeClr val="tx1">
                    <a:lumMod val="75000"/>
                    <a:lumOff val="25000"/>
                  </a:schemeClr>
                </a:solidFill>
              </a:rPr>
              <a:t>调度问题是指</a:t>
            </a:r>
            <a:r>
              <a:rPr lang="en-US" altLang="zh-CN" dirty="0">
                <a:solidFill>
                  <a:schemeClr val="tx1">
                    <a:lumMod val="75000"/>
                    <a:lumOff val="25000"/>
                  </a:schemeClr>
                </a:solidFill>
              </a:rPr>
              <a:t>VMM</a:t>
            </a:r>
            <a:r>
              <a:rPr lang="zh-CN" altLang="en-US" dirty="0">
                <a:solidFill>
                  <a:schemeClr val="tx1">
                    <a:lumMod val="75000"/>
                    <a:lumOff val="25000"/>
                  </a:schemeClr>
                </a:solidFill>
              </a:rPr>
              <a:t>决定当前哪个虚拟</a:t>
            </a:r>
            <a:r>
              <a:rPr lang="en-US" altLang="zh-CN" dirty="0">
                <a:solidFill>
                  <a:schemeClr val="tx1">
                    <a:lumMod val="75000"/>
                    <a:lumOff val="25000"/>
                  </a:schemeClr>
                </a:solidFill>
              </a:rPr>
              <a:t>CPU</a:t>
            </a:r>
            <a:r>
              <a:rPr lang="zh-CN" altLang="en-US" dirty="0">
                <a:solidFill>
                  <a:schemeClr val="tx1">
                    <a:lumMod val="75000"/>
                    <a:lumOff val="25000"/>
                  </a:schemeClr>
                </a:solidFill>
              </a:rPr>
              <a:t>在物理</a:t>
            </a:r>
            <a:r>
              <a:rPr lang="en-US" altLang="zh-CN" dirty="0">
                <a:solidFill>
                  <a:schemeClr val="tx1">
                    <a:lumMod val="75000"/>
                    <a:lumOff val="25000"/>
                  </a:schemeClr>
                </a:solidFill>
              </a:rPr>
              <a:t>CPU</a:t>
            </a:r>
            <a:r>
              <a:rPr lang="zh-CN" altLang="en-US" dirty="0">
                <a:solidFill>
                  <a:schemeClr val="tx1">
                    <a:lumMod val="75000"/>
                    <a:lumOff val="25000"/>
                  </a:schemeClr>
                </a:solidFill>
              </a:rPr>
              <a:t>上运行，要保证隔离性、公平性和性能。</a:t>
            </a:r>
          </a:p>
        </p:txBody>
      </p:sp>
      <p:sp>
        <p:nvSpPr>
          <p:cNvPr id="17" name="矩形 16"/>
          <p:cNvSpPr/>
          <p:nvPr/>
        </p:nvSpPr>
        <p:spPr>
          <a:xfrm>
            <a:off x="287337" y="1867304"/>
            <a:ext cx="8077593" cy="14546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虚拟化技术把物理</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抽象成虚拟</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，任一时刻，一个物理</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只能运行一条虚拟</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指令。</a:t>
            </a:r>
            <a:endParaRPr lang="en-US" altLang="zh-CN" dirty="0" smtClean="0">
              <a:solidFill>
                <a:schemeClr val="tx1">
                  <a:lumMod val="75000"/>
                  <a:lumOff val="25000"/>
                </a:schemeClr>
              </a:solidFill>
            </a:endParaRPr>
          </a:p>
          <a:p>
            <a:pPr marL="285750" indent="-285750">
              <a:buFont typeface="Wingdings" panose="05000000000000000000" pitchFamily="2" charset="2"/>
              <a:buChar char="Ø"/>
            </a:pPr>
            <a:endParaRPr lang="en-US" altLang="zh-CN" dirty="0" smtClean="0">
              <a:solidFill>
                <a:schemeClr val="tx1">
                  <a:lumMod val="75000"/>
                  <a:lumOff val="25000"/>
                </a:schemeClr>
              </a:solidFill>
            </a:endParaRPr>
          </a:p>
          <a:p>
            <a:pPr marL="285750" indent="-285750">
              <a:buFont typeface="Wingdings" panose="05000000000000000000" pitchFamily="2" charset="2"/>
              <a:buChar char="Ø"/>
            </a:pPr>
            <a:r>
              <a:rPr lang="zh-CN" altLang="en-US" dirty="0">
                <a:solidFill>
                  <a:schemeClr val="tx1">
                    <a:lumMod val="75000"/>
                    <a:lumOff val="25000"/>
                  </a:schemeClr>
                </a:solidFill>
              </a:rPr>
              <a:t>每个</a:t>
            </a:r>
            <a:r>
              <a:rPr lang="zh-CN" altLang="en-US" dirty="0" smtClean="0">
                <a:solidFill>
                  <a:schemeClr val="tx1">
                    <a:lumMod val="75000"/>
                    <a:lumOff val="25000"/>
                  </a:schemeClr>
                </a:solidFill>
              </a:rPr>
              <a:t>客户端操作系统可以使用一个或多个虚拟</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，在各个操作系统之间，虚拟</a:t>
            </a:r>
            <a:r>
              <a:rPr lang="en-US" altLang="zh-CN" dirty="0" smtClean="0">
                <a:solidFill>
                  <a:schemeClr val="tx1">
                    <a:lumMod val="75000"/>
                    <a:lumOff val="25000"/>
                  </a:schemeClr>
                </a:solidFill>
              </a:rPr>
              <a:t>CPU</a:t>
            </a:r>
            <a:r>
              <a:rPr lang="zh-CN" altLang="en-US" dirty="0" smtClean="0">
                <a:solidFill>
                  <a:schemeClr val="tx1">
                    <a:lumMod val="75000"/>
                    <a:lumOff val="25000"/>
                  </a:schemeClr>
                </a:solidFill>
              </a:rPr>
              <a:t>的运行是相互隔离，互不影响。</a:t>
            </a:r>
            <a:endParaRPr lang="zh-CN" altLang="en-US" dirty="0">
              <a:solidFill>
                <a:schemeClr val="tx1">
                  <a:lumMod val="75000"/>
                  <a:lumOff val="25000"/>
                </a:schemeClr>
              </a:solidFill>
            </a:endParaRPr>
          </a:p>
        </p:txBody>
      </p:sp>
      <p:sp>
        <p:nvSpPr>
          <p:cNvPr id="38" name="矩形 37"/>
          <p:cNvSpPr/>
          <p:nvPr/>
        </p:nvSpPr>
        <p:spPr>
          <a:xfrm>
            <a:off x="287339" y="4168995"/>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Impact" panose="020B0806030902050204" pitchFamily="34" charset="0"/>
              </a:rPr>
              <a:t>1</a:t>
            </a:r>
            <a:endParaRPr lang="zh-CN" altLang="en-US" sz="2400">
              <a:latin typeface="Impact" panose="020B0806030902050204" pitchFamily="34" charset="0"/>
            </a:endParaRPr>
          </a:p>
        </p:txBody>
      </p:sp>
      <p:sp>
        <p:nvSpPr>
          <p:cNvPr id="39" name="矩形 38"/>
          <p:cNvSpPr/>
          <p:nvPr/>
        </p:nvSpPr>
        <p:spPr>
          <a:xfrm>
            <a:off x="287339" y="5058861"/>
            <a:ext cx="806524" cy="7576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Impact" panose="020B0806030902050204" pitchFamily="34" charset="0"/>
              </a:rPr>
              <a:t>2</a:t>
            </a:r>
            <a:endParaRPr lang="zh-CN" altLang="en-US" sz="2400">
              <a:latin typeface="Impact" panose="020B0806030902050204" pitchFamily="34" charset="0"/>
            </a:endParaRPr>
          </a:p>
        </p:txBody>
      </p:sp>
      <p:sp>
        <p:nvSpPr>
          <p:cNvPr id="40" name="矩形 39"/>
          <p:cNvSpPr/>
          <p:nvPr/>
        </p:nvSpPr>
        <p:spPr>
          <a:xfrm>
            <a:off x="1259535" y="4168995"/>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Impact" panose="020B0806030902050204" pitchFamily="34" charset="0"/>
            </a:endParaRPr>
          </a:p>
        </p:txBody>
      </p:sp>
      <p:sp>
        <p:nvSpPr>
          <p:cNvPr id="41" name="矩形 40"/>
          <p:cNvSpPr/>
          <p:nvPr/>
        </p:nvSpPr>
        <p:spPr>
          <a:xfrm>
            <a:off x="1259535" y="5058860"/>
            <a:ext cx="7105396" cy="7576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Impact" panose="020B0806030902050204" pitchFamily="34" charset="0"/>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11</a:t>
            </a:fld>
            <a:endParaRPr lang="zh-CN" altLang="en-US" dirty="0"/>
          </a:p>
        </p:txBody>
      </p:sp>
      <p:sp>
        <p:nvSpPr>
          <p:cNvPr id="3" name="矩形 2"/>
          <p:cNvSpPr/>
          <p:nvPr/>
        </p:nvSpPr>
        <p:spPr>
          <a:xfrm>
            <a:off x="199435" y="3636399"/>
            <a:ext cx="5500224" cy="369332"/>
          </a:xfrm>
          <a:prstGeom prst="rect">
            <a:avLst/>
          </a:prstGeom>
        </p:spPr>
        <p:txBody>
          <a:bodyPr wrap="none">
            <a:spAutoFit/>
          </a:bodyPr>
          <a:lstStyle/>
          <a:p>
            <a:r>
              <a:rPr lang="en-US" altLang="zh-CN" b="1" dirty="0">
                <a:solidFill>
                  <a:schemeClr val="tx1">
                    <a:lumMod val="75000"/>
                    <a:lumOff val="25000"/>
                  </a:schemeClr>
                </a:solidFill>
                <a:latin typeface="+mn-ea"/>
              </a:rPr>
              <a:t>CPU</a:t>
            </a:r>
            <a:r>
              <a:rPr lang="zh-CN" altLang="en-US" b="1" dirty="0">
                <a:solidFill>
                  <a:schemeClr val="tx1">
                    <a:lumMod val="75000"/>
                    <a:lumOff val="25000"/>
                  </a:schemeClr>
                </a:solidFill>
                <a:latin typeface="+mn-ea"/>
              </a:rPr>
              <a:t>虚拟</a:t>
            </a:r>
            <a:r>
              <a:rPr lang="zh-CN" altLang="en-US" b="1" dirty="0" smtClean="0">
                <a:solidFill>
                  <a:schemeClr val="tx1">
                    <a:lumMod val="75000"/>
                    <a:lumOff val="25000"/>
                  </a:schemeClr>
                </a:solidFill>
                <a:latin typeface="+mn-ea"/>
              </a:rPr>
              <a:t>化需要解决</a:t>
            </a:r>
            <a:r>
              <a:rPr lang="zh-CN" altLang="en-US" b="1" dirty="0" smtClean="0">
                <a:solidFill>
                  <a:srgbClr val="FF0000"/>
                </a:solidFill>
                <a:latin typeface="+mn-ea"/>
              </a:rPr>
              <a:t>正确运行</a:t>
            </a:r>
            <a:r>
              <a:rPr lang="zh-CN" altLang="en-US" b="1" dirty="0" smtClean="0">
                <a:solidFill>
                  <a:schemeClr val="tx1">
                    <a:lumMod val="75000"/>
                    <a:lumOff val="25000"/>
                  </a:schemeClr>
                </a:solidFill>
                <a:latin typeface="+mn-ea"/>
              </a:rPr>
              <a:t>和</a:t>
            </a:r>
            <a:r>
              <a:rPr lang="zh-CN" altLang="en-US" b="1" dirty="0" smtClean="0">
                <a:solidFill>
                  <a:srgbClr val="FF0000"/>
                </a:solidFill>
                <a:latin typeface="+mn-ea"/>
              </a:rPr>
              <a:t>调度</a:t>
            </a:r>
            <a:r>
              <a:rPr lang="zh-CN" altLang="en-US" b="1" dirty="0" smtClean="0">
                <a:solidFill>
                  <a:schemeClr val="tx1">
                    <a:lumMod val="75000"/>
                    <a:lumOff val="25000"/>
                  </a:schemeClr>
                </a:solidFill>
                <a:latin typeface="+mn-ea"/>
              </a:rPr>
              <a:t>两个关键问题：</a:t>
            </a:r>
            <a:endParaRPr lang="zh-CN" altLang="en-US" b="1" dirty="0">
              <a:latin typeface="+mn-ea"/>
            </a:endParaRPr>
          </a:p>
        </p:txBody>
      </p:sp>
    </p:spTree>
    <p:extLst>
      <p:ext uri="{BB962C8B-B14F-4D97-AF65-F5344CB8AC3E}">
        <p14:creationId xmlns:p14="http://schemas.microsoft.com/office/powerpoint/2010/main" val="401251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98321" y="2760705"/>
            <a:ext cx="8417703" cy="23411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82195" y="3637990"/>
            <a:ext cx="1844272" cy="13506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603208" y="3637990"/>
            <a:ext cx="1844272" cy="13506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460656" y="3626020"/>
            <a:ext cx="1844272" cy="13626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12</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3570208" cy="461665"/>
          </a:xfrm>
          <a:prstGeom prst="rect">
            <a:avLst/>
          </a:prstGeom>
          <a:noFill/>
        </p:spPr>
        <p:txBody>
          <a:bodyPr wrap="none" rtlCol="0">
            <a:spAutoFit/>
          </a:bodyPr>
          <a:lstStyle/>
          <a:p>
            <a:r>
              <a:rPr lang="zh-CN" altLang="en-US" sz="2400" b="1">
                <a:solidFill>
                  <a:schemeClr val="accent6"/>
                </a:solidFill>
              </a:rPr>
              <a:t>服务器虚拟化的底层实现</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98321" y="1365776"/>
            <a:ext cx="1364476" cy="369332"/>
          </a:xfrm>
          <a:prstGeom prst="rect">
            <a:avLst/>
          </a:prstGeom>
          <a:solidFill>
            <a:schemeClr val="accent6"/>
          </a:solidFill>
        </p:spPr>
        <p:txBody>
          <a:bodyPr wrap="none">
            <a:spAutoFit/>
          </a:bodyPr>
          <a:lstStyle/>
          <a:p>
            <a:r>
              <a:rPr lang="zh-CN" altLang="en-US" b="1">
                <a:solidFill>
                  <a:schemeClr val="bg1"/>
                </a:solidFill>
              </a:rPr>
              <a:t>内存虚拟化</a:t>
            </a:r>
          </a:p>
        </p:txBody>
      </p:sp>
      <p:sp>
        <p:nvSpPr>
          <p:cNvPr id="8" name="矩形 7"/>
          <p:cNvSpPr/>
          <p:nvPr/>
        </p:nvSpPr>
        <p:spPr>
          <a:xfrm>
            <a:off x="287337" y="1784990"/>
            <a:ext cx="8428687" cy="1289905"/>
          </a:xfrm>
          <a:prstGeom prst="rect">
            <a:avLst/>
          </a:prstGeom>
          <a:solidFill>
            <a:schemeClr val="bg1">
              <a:lumMod val="85000"/>
            </a:schemeClr>
          </a:solidFill>
        </p:spPr>
        <p:txBody>
          <a:bodyPr wrap="square">
            <a:spAutoFit/>
          </a:bodyPr>
          <a:lstStyle/>
          <a:p>
            <a:pPr>
              <a:lnSpc>
                <a:spcPct val="150000"/>
              </a:lnSpc>
            </a:pPr>
            <a:r>
              <a:rPr lang="zh-CN" altLang="en-US" dirty="0">
                <a:latin typeface="+mn-ea"/>
              </a:rPr>
              <a:t>内存虚拟化技术把物理内存统一管理，包装成多个虚拟的物理内存提供给若干虚拟机使用，每个虚拟机拥有各自独立的内存空间</a:t>
            </a:r>
            <a:r>
              <a:rPr lang="zh-CN" altLang="en-US" dirty="0" smtClean="0">
                <a:latin typeface="+mn-ea"/>
              </a:rPr>
              <a:t>。</a:t>
            </a:r>
            <a:r>
              <a:rPr lang="zh-CN" altLang="en-US" dirty="0">
                <a:latin typeface="+mn-ea"/>
              </a:rPr>
              <a:t>虚拟机管理器完成并维护物理内存和虚拟机所使用的内存的映射关系</a:t>
            </a:r>
            <a:r>
              <a:rPr lang="zh-CN" altLang="en-US" dirty="0" smtClean="0">
                <a:latin typeface="+mn-ea"/>
              </a:rPr>
              <a:t>。</a:t>
            </a:r>
            <a:endParaRPr lang="en-US" altLang="zh-CN" dirty="0">
              <a:latin typeface="+mn-ea"/>
            </a:endParaRPr>
          </a:p>
        </p:txBody>
      </p:sp>
      <p:sp>
        <p:nvSpPr>
          <p:cNvPr id="10" name="矩形 9"/>
          <p:cNvSpPr/>
          <p:nvPr/>
        </p:nvSpPr>
        <p:spPr>
          <a:xfrm>
            <a:off x="1135075" y="3804593"/>
            <a:ext cx="1148473" cy="338554"/>
          </a:xfrm>
          <a:prstGeom prst="rect">
            <a:avLst/>
          </a:prstGeom>
        </p:spPr>
        <p:txBody>
          <a:bodyPr wrap="square">
            <a:spAutoFit/>
          </a:bodyPr>
          <a:lstStyle/>
          <a:p>
            <a:r>
              <a:rPr lang="zh-CN" altLang="en-US" sz="1600" dirty="0" smtClean="0">
                <a:solidFill>
                  <a:schemeClr val="bg1"/>
                </a:solidFill>
              </a:rPr>
              <a:t>机器地址</a:t>
            </a:r>
            <a:endParaRPr lang="zh-CN" altLang="en-US" sz="1600" dirty="0">
              <a:solidFill>
                <a:schemeClr val="bg1"/>
              </a:solidFill>
            </a:endParaRPr>
          </a:p>
        </p:txBody>
      </p:sp>
      <p:sp>
        <p:nvSpPr>
          <p:cNvPr id="11" name="矩形 10"/>
          <p:cNvSpPr/>
          <p:nvPr/>
        </p:nvSpPr>
        <p:spPr>
          <a:xfrm>
            <a:off x="199435" y="3186129"/>
            <a:ext cx="8417702" cy="369332"/>
          </a:xfrm>
          <a:prstGeom prst="rect">
            <a:avLst/>
          </a:prstGeom>
        </p:spPr>
        <p:txBody>
          <a:bodyPr wrap="square">
            <a:spAutoFit/>
          </a:bodyPr>
          <a:lstStyle/>
          <a:p>
            <a:pPr algn="ctr"/>
            <a:r>
              <a:rPr lang="zh-CN" altLang="en-US" b="1" dirty="0">
                <a:solidFill>
                  <a:schemeClr val="tx1">
                    <a:lumMod val="75000"/>
                    <a:lumOff val="25000"/>
                  </a:schemeClr>
                </a:solidFill>
                <a:latin typeface="+mn-ea"/>
              </a:rPr>
              <a:t>虚拟内存的管理包括</a:t>
            </a:r>
            <a:r>
              <a:rPr lang="en-US" altLang="zh-CN" b="1" dirty="0">
                <a:solidFill>
                  <a:schemeClr val="tx1">
                    <a:lumMod val="75000"/>
                    <a:lumOff val="25000"/>
                  </a:schemeClr>
                </a:solidFill>
                <a:latin typeface="+mn-ea"/>
              </a:rPr>
              <a:t>3</a:t>
            </a:r>
            <a:r>
              <a:rPr lang="zh-CN" altLang="en-US" b="1" dirty="0">
                <a:solidFill>
                  <a:schemeClr val="tx1">
                    <a:lumMod val="75000"/>
                    <a:lumOff val="25000"/>
                  </a:schemeClr>
                </a:solidFill>
                <a:latin typeface="+mn-ea"/>
              </a:rPr>
              <a:t>种地址</a:t>
            </a:r>
          </a:p>
        </p:txBody>
      </p:sp>
      <p:sp>
        <p:nvSpPr>
          <p:cNvPr id="12" name="矩形 11"/>
          <p:cNvSpPr/>
          <p:nvPr/>
        </p:nvSpPr>
        <p:spPr>
          <a:xfrm>
            <a:off x="4005906" y="3822685"/>
            <a:ext cx="1059958" cy="338554"/>
          </a:xfrm>
          <a:prstGeom prst="rect">
            <a:avLst/>
          </a:prstGeom>
        </p:spPr>
        <p:txBody>
          <a:bodyPr wrap="square">
            <a:spAutoFit/>
          </a:bodyPr>
          <a:lstStyle/>
          <a:p>
            <a:r>
              <a:rPr lang="zh-CN" altLang="en-US" sz="1600" dirty="0">
                <a:solidFill>
                  <a:schemeClr val="bg1"/>
                </a:solidFill>
              </a:rPr>
              <a:t>物理</a:t>
            </a:r>
            <a:r>
              <a:rPr lang="zh-CN" altLang="en-US" sz="1600" dirty="0" smtClean="0">
                <a:solidFill>
                  <a:schemeClr val="bg1"/>
                </a:solidFill>
              </a:rPr>
              <a:t>地址</a:t>
            </a:r>
            <a:endParaRPr lang="zh-CN" altLang="en-US" sz="1600" dirty="0">
              <a:solidFill>
                <a:schemeClr val="bg1"/>
              </a:solidFill>
            </a:endParaRPr>
          </a:p>
        </p:txBody>
      </p:sp>
      <p:sp>
        <p:nvSpPr>
          <p:cNvPr id="13" name="矩形 12"/>
          <p:cNvSpPr/>
          <p:nvPr/>
        </p:nvSpPr>
        <p:spPr>
          <a:xfrm>
            <a:off x="7019171" y="3801932"/>
            <a:ext cx="1059958" cy="338554"/>
          </a:xfrm>
          <a:prstGeom prst="rect">
            <a:avLst/>
          </a:prstGeom>
        </p:spPr>
        <p:txBody>
          <a:bodyPr wrap="square">
            <a:spAutoFit/>
          </a:bodyPr>
          <a:lstStyle/>
          <a:p>
            <a:r>
              <a:rPr lang="zh-CN" altLang="en-US" sz="1600" dirty="0">
                <a:solidFill>
                  <a:schemeClr val="bg1"/>
                </a:solidFill>
              </a:rPr>
              <a:t>虚拟地址</a:t>
            </a:r>
          </a:p>
        </p:txBody>
      </p:sp>
      <p:grpSp>
        <p:nvGrpSpPr>
          <p:cNvPr id="28" name="组合 27"/>
          <p:cNvGrpSpPr/>
          <p:nvPr/>
        </p:nvGrpSpPr>
        <p:grpSpPr>
          <a:xfrm>
            <a:off x="1256625" y="4229194"/>
            <a:ext cx="708128" cy="620914"/>
            <a:chOff x="1387963" y="4462145"/>
            <a:chExt cx="858838" cy="690563"/>
          </a:xfrm>
        </p:grpSpPr>
        <p:sp>
          <p:nvSpPr>
            <p:cNvPr id="21" name="Freeform 5"/>
            <p:cNvSpPr>
              <a:spLocks/>
            </p:cNvSpPr>
            <p:nvPr/>
          </p:nvSpPr>
          <p:spPr bwMode="auto">
            <a:xfrm>
              <a:off x="1476863" y="4462145"/>
              <a:ext cx="679450" cy="420688"/>
            </a:xfrm>
            <a:custGeom>
              <a:avLst/>
              <a:gdLst>
                <a:gd name="T0" fmla="*/ 179 w 179"/>
                <a:gd name="T1" fmla="*/ 103 h 110"/>
                <a:gd name="T2" fmla="*/ 173 w 179"/>
                <a:gd name="T3" fmla="*/ 110 h 110"/>
                <a:gd name="T4" fmla="*/ 6 w 179"/>
                <a:gd name="T5" fmla="*/ 110 h 110"/>
                <a:gd name="T6" fmla="*/ 0 w 179"/>
                <a:gd name="T7" fmla="*/ 103 h 110"/>
                <a:gd name="T8" fmla="*/ 0 w 179"/>
                <a:gd name="T9" fmla="*/ 6 h 110"/>
                <a:gd name="T10" fmla="*/ 6 w 179"/>
                <a:gd name="T11" fmla="*/ 0 h 110"/>
                <a:gd name="T12" fmla="*/ 173 w 179"/>
                <a:gd name="T13" fmla="*/ 0 h 110"/>
                <a:gd name="T14" fmla="*/ 179 w 179"/>
                <a:gd name="T15" fmla="*/ 6 h 110"/>
                <a:gd name="T16" fmla="*/ 179 w 179"/>
                <a:gd name="T1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10">
                  <a:moveTo>
                    <a:pt x="179" y="103"/>
                  </a:moveTo>
                  <a:cubicBezTo>
                    <a:pt x="179" y="107"/>
                    <a:pt x="176" y="110"/>
                    <a:pt x="173" y="110"/>
                  </a:cubicBezTo>
                  <a:cubicBezTo>
                    <a:pt x="6" y="110"/>
                    <a:pt x="6" y="110"/>
                    <a:pt x="6" y="110"/>
                  </a:cubicBezTo>
                  <a:cubicBezTo>
                    <a:pt x="3" y="110"/>
                    <a:pt x="0" y="107"/>
                    <a:pt x="0" y="103"/>
                  </a:cubicBezTo>
                  <a:cubicBezTo>
                    <a:pt x="0" y="6"/>
                    <a:pt x="0" y="6"/>
                    <a:pt x="0" y="6"/>
                  </a:cubicBezTo>
                  <a:cubicBezTo>
                    <a:pt x="0" y="3"/>
                    <a:pt x="3" y="0"/>
                    <a:pt x="6" y="0"/>
                  </a:cubicBezTo>
                  <a:cubicBezTo>
                    <a:pt x="173" y="0"/>
                    <a:pt x="173" y="0"/>
                    <a:pt x="173" y="0"/>
                  </a:cubicBezTo>
                  <a:cubicBezTo>
                    <a:pt x="176" y="0"/>
                    <a:pt x="179" y="3"/>
                    <a:pt x="179" y="6"/>
                  </a:cubicBezTo>
                  <a:lnTo>
                    <a:pt x="179" y="1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noEditPoints="1"/>
            </p:cNvSpPr>
            <p:nvPr/>
          </p:nvSpPr>
          <p:spPr bwMode="auto">
            <a:xfrm>
              <a:off x="1387963" y="4909820"/>
              <a:ext cx="858838" cy="242888"/>
            </a:xfrm>
            <a:custGeom>
              <a:avLst/>
              <a:gdLst>
                <a:gd name="T0" fmla="*/ 179 w 226"/>
                <a:gd name="T1" fmla="*/ 10 h 64"/>
                <a:gd name="T2" fmla="*/ 216 w 226"/>
                <a:gd name="T3" fmla="*/ 35 h 64"/>
                <a:gd name="T4" fmla="*/ 216 w 226"/>
                <a:gd name="T5" fmla="*/ 54 h 64"/>
                <a:gd name="T6" fmla="*/ 9 w 226"/>
                <a:gd name="T7" fmla="*/ 54 h 64"/>
                <a:gd name="T8" fmla="*/ 9 w 226"/>
                <a:gd name="T9" fmla="*/ 36 h 64"/>
                <a:gd name="T10" fmla="*/ 46 w 226"/>
                <a:gd name="T11" fmla="*/ 10 h 64"/>
                <a:gd name="T12" fmla="*/ 179 w 226"/>
                <a:gd name="T13" fmla="*/ 10 h 64"/>
                <a:gd name="T14" fmla="*/ 179 w 226"/>
                <a:gd name="T15" fmla="*/ 0 h 64"/>
                <a:gd name="T16" fmla="*/ 46 w 226"/>
                <a:gd name="T17" fmla="*/ 0 h 64"/>
                <a:gd name="T18" fmla="*/ 40 w 226"/>
                <a:gd name="T19" fmla="*/ 2 h 64"/>
                <a:gd name="T20" fmla="*/ 3 w 226"/>
                <a:gd name="T21" fmla="*/ 29 h 64"/>
                <a:gd name="T22" fmla="*/ 0 w 226"/>
                <a:gd name="T23" fmla="*/ 36 h 64"/>
                <a:gd name="T24" fmla="*/ 0 w 226"/>
                <a:gd name="T25" fmla="*/ 54 h 64"/>
                <a:gd name="T26" fmla="*/ 9 w 226"/>
                <a:gd name="T27" fmla="*/ 64 h 64"/>
                <a:gd name="T28" fmla="*/ 216 w 226"/>
                <a:gd name="T29" fmla="*/ 64 h 64"/>
                <a:gd name="T30" fmla="*/ 226 w 226"/>
                <a:gd name="T31" fmla="*/ 54 h 64"/>
                <a:gd name="T32" fmla="*/ 226 w 226"/>
                <a:gd name="T33" fmla="*/ 35 h 64"/>
                <a:gd name="T34" fmla="*/ 221 w 226"/>
                <a:gd name="T35" fmla="*/ 27 h 64"/>
                <a:gd name="T36" fmla="*/ 184 w 226"/>
                <a:gd name="T37" fmla="*/ 2 h 64"/>
                <a:gd name="T38" fmla="*/ 179 w 226"/>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64">
                  <a:moveTo>
                    <a:pt x="179" y="10"/>
                  </a:moveTo>
                  <a:cubicBezTo>
                    <a:pt x="216" y="35"/>
                    <a:pt x="216" y="35"/>
                    <a:pt x="216" y="35"/>
                  </a:cubicBezTo>
                  <a:cubicBezTo>
                    <a:pt x="216" y="54"/>
                    <a:pt x="216" y="54"/>
                    <a:pt x="216" y="54"/>
                  </a:cubicBezTo>
                  <a:cubicBezTo>
                    <a:pt x="9" y="54"/>
                    <a:pt x="9" y="54"/>
                    <a:pt x="9" y="54"/>
                  </a:cubicBezTo>
                  <a:cubicBezTo>
                    <a:pt x="9" y="36"/>
                    <a:pt x="9" y="36"/>
                    <a:pt x="9" y="36"/>
                  </a:cubicBezTo>
                  <a:cubicBezTo>
                    <a:pt x="46" y="10"/>
                    <a:pt x="46" y="10"/>
                    <a:pt x="46" y="10"/>
                  </a:cubicBezTo>
                  <a:cubicBezTo>
                    <a:pt x="179" y="10"/>
                    <a:pt x="179" y="10"/>
                    <a:pt x="179" y="10"/>
                  </a:cubicBezTo>
                  <a:moveTo>
                    <a:pt x="179" y="0"/>
                  </a:moveTo>
                  <a:cubicBezTo>
                    <a:pt x="46" y="0"/>
                    <a:pt x="46" y="0"/>
                    <a:pt x="46" y="0"/>
                  </a:cubicBezTo>
                  <a:cubicBezTo>
                    <a:pt x="44" y="0"/>
                    <a:pt x="42" y="1"/>
                    <a:pt x="40" y="2"/>
                  </a:cubicBezTo>
                  <a:cubicBezTo>
                    <a:pt x="3" y="29"/>
                    <a:pt x="3" y="29"/>
                    <a:pt x="3" y="29"/>
                  </a:cubicBezTo>
                  <a:cubicBezTo>
                    <a:pt x="1" y="30"/>
                    <a:pt x="0" y="33"/>
                    <a:pt x="0" y="36"/>
                  </a:cubicBezTo>
                  <a:cubicBezTo>
                    <a:pt x="0" y="54"/>
                    <a:pt x="0" y="54"/>
                    <a:pt x="0" y="54"/>
                  </a:cubicBezTo>
                  <a:cubicBezTo>
                    <a:pt x="0" y="60"/>
                    <a:pt x="4" y="64"/>
                    <a:pt x="9" y="64"/>
                  </a:cubicBezTo>
                  <a:cubicBezTo>
                    <a:pt x="216" y="64"/>
                    <a:pt x="216" y="64"/>
                    <a:pt x="216" y="64"/>
                  </a:cubicBezTo>
                  <a:cubicBezTo>
                    <a:pt x="221" y="64"/>
                    <a:pt x="226" y="60"/>
                    <a:pt x="226" y="54"/>
                  </a:cubicBezTo>
                  <a:cubicBezTo>
                    <a:pt x="226" y="35"/>
                    <a:pt x="226" y="35"/>
                    <a:pt x="226" y="35"/>
                  </a:cubicBezTo>
                  <a:cubicBezTo>
                    <a:pt x="226" y="32"/>
                    <a:pt x="224" y="29"/>
                    <a:pt x="221" y="27"/>
                  </a:cubicBezTo>
                  <a:cubicBezTo>
                    <a:pt x="184" y="2"/>
                    <a:pt x="184" y="2"/>
                    <a:pt x="184" y="2"/>
                  </a:cubicBezTo>
                  <a:cubicBezTo>
                    <a:pt x="183" y="1"/>
                    <a:pt x="181" y="0"/>
                    <a:pt x="17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Line 8"/>
            <p:cNvSpPr>
              <a:spLocks noChangeShapeType="1"/>
            </p:cNvSpPr>
            <p:nvPr/>
          </p:nvSpPr>
          <p:spPr bwMode="auto">
            <a:xfrm>
              <a:off x="1597513" y="4997133"/>
              <a:ext cx="422275"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9"/>
            <p:cNvSpPr>
              <a:spLocks noChangeShapeType="1"/>
            </p:cNvSpPr>
            <p:nvPr/>
          </p:nvSpPr>
          <p:spPr bwMode="auto">
            <a:xfrm>
              <a:off x="1597513" y="5027295"/>
              <a:ext cx="422275"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0"/>
            <p:cNvSpPr>
              <a:spLocks noChangeShapeType="1"/>
            </p:cNvSpPr>
            <p:nvPr/>
          </p:nvSpPr>
          <p:spPr bwMode="auto">
            <a:xfrm>
              <a:off x="1597513" y="5062220"/>
              <a:ext cx="422275"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1"/>
            <p:cNvSpPr>
              <a:spLocks noChangeArrowheads="1"/>
            </p:cNvSpPr>
            <p:nvPr/>
          </p:nvSpPr>
          <p:spPr bwMode="auto">
            <a:xfrm>
              <a:off x="1540363" y="4531995"/>
              <a:ext cx="550863" cy="285750"/>
            </a:xfrm>
            <a:prstGeom prst="rect">
              <a:avLst/>
            </a:prstGeom>
            <a:solidFill>
              <a:schemeClr val="bg1"/>
            </a:solidFill>
            <a:ln w="1905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218866" y="4266792"/>
            <a:ext cx="532732" cy="626622"/>
            <a:chOff x="4212828" y="4439639"/>
            <a:chExt cx="646113" cy="696912"/>
          </a:xfrm>
        </p:grpSpPr>
        <p:sp>
          <p:nvSpPr>
            <p:cNvPr id="32" name="Oval 15"/>
            <p:cNvSpPr>
              <a:spLocks noChangeArrowheads="1"/>
            </p:cNvSpPr>
            <p:nvPr/>
          </p:nvSpPr>
          <p:spPr bwMode="auto">
            <a:xfrm>
              <a:off x="4220766" y="5082576"/>
              <a:ext cx="63182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Oval 16"/>
            <p:cNvSpPr>
              <a:spLocks noChangeArrowheads="1"/>
            </p:cNvSpPr>
            <p:nvPr/>
          </p:nvSpPr>
          <p:spPr bwMode="auto">
            <a:xfrm>
              <a:off x="4212828" y="4439639"/>
              <a:ext cx="646113" cy="647700"/>
            </a:xfrm>
            <a:prstGeom prst="ellipse">
              <a:avLst/>
            </a:prstGeom>
            <a:noFill/>
            <a:ln w="603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7"/>
            <p:cNvSpPr>
              <a:spLocks noEditPoints="1"/>
            </p:cNvSpPr>
            <p:nvPr/>
          </p:nvSpPr>
          <p:spPr bwMode="auto">
            <a:xfrm>
              <a:off x="4471591" y="4579339"/>
              <a:ext cx="365125" cy="412750"/>
            </a:xfrm>
            <a:custGeom>
              <a:avLst/>
              <a:gdLst>
                <a:gd name="T0" fmla="*/ 6 w 96"/>
                <a:gd name="T1" fmla="*/ 42 h 108"/>
                <a:gd name="T2" fmla="*/ 6 w 96"/>
                <a:gd name="T3" fmla="*/ 42 h 108"/>
                <a:gd name="T4" fmla="*/ 83 w 96"/>
                <a:gd name="T5" fmla="*/ 21 h 108"/>
                <a:gd name="T6" fmla="*/ 63 w 96"/>
                <a:gd name="T7" fmla="*/ 6 h 108"/>
                <a:gd name="T8" fmla="*/ 44 w 96"/>
                <a:gd name="T9" fmla="*/ 7 h 108"/>
                <a:gd name="T10" fmla="*/ 26 w 96"/>
                <a:gd name="T11" fmla="*/ 2 h 108"/>
                <a:gd name="T12" fmla="*/ 19 w 96"/>
                <a:gd name="T13" fmla="*/ 20 h 108"/>
                <a:gd name="T14" fmla="*/ 13 w 96"/>
                <a:gd name="T15" fmla="*/ 26 h 108"/>
                <a:gd name="T16" fmla="*/ 8 w 96"/>
                <a:gd name="T17" fmla="*/ 33 h 108"/>
                <a:gd name="T18" fmla="*/ 12 w 96"/>
                <a:gd name="T19" fmla="*/ 35 h 108"/>
                <a:gd name="T20" fmla="*/ 6 w 96"/>
                <a:gd name="T21" fmla="*/ 42 h 108"/>
                <a:gd name="T22" fmla="*/ 10 w 96"/>
                <a:gd name="T23" fmla="*/ 67 h 108"/>
                <a:gd name="T24" fmla="*/ 22 w 96"/>
                <a:gd name="T25" fmla="*/ 74 h 108"/>
                <a:gd name="T26" fmla="*/ 22 w 96"/>
                <a:gd name="T27" fmla="*/ 95 h 108"/>
                <a:gd name="T28" fmla="*/ 31 w 96"/>
                <a:gd name="T29" fmla="*/ 105 h 108"/>
                <a:gd name="T30" fmla="*/ 38 w 96"/>
                <a:gd name="T31" fmla="*/ 91 h 108"/>
                <a:gd name="T32" fmla="*/ 49 w 96"/>
                <a:gd name="T33" fmla="*/ 88 h 108"/>
                <a:gd name="T34" fmla="*/ 43 w 96"/>
                <a:gd name="T35" fmla="*/ 80 h 108"/>
                <a:gd name="T36" fmla="*/ 50 w 96"/>
                <a:gd name="T37" fmla="*/ 69 h 108"/>
                <a:gd name="T38" fmla="*/ 63 w 96"/>
                <a:gd name="T39" fmla="*/ 51 h 108"/>
                <a:gd name="T40" fmla="*/ 72 w 96"/>
                <a:gd name="T41" fmla="*/ 60 h 108"/>
                <a:gd name="T42" fmla="*/ 85 w 96"/>
                <a:gd name="T43" fmla="*/ 76 h 108"/>
                <a:gd name="T44" fmla="*/ 83 w 96"/>
                <a:gd name="T45" fmla="*/ 21 h 108"/>
                <a:gd name="T46" fmla="*/ 41 w 96"/>
                <a:gd name="T47" fmla="*/ 41 h 108"/>
                <a:gd name="T48" fmla="*/ 30 w 96"/>
                <a:gd name="T49" fmla="*/ 42 h 108"/>
                <a:gd name="T50" fmla="*/ 28 w 96"/>
                <a:gd name="T51" fmla="*/ 40 h 108"/>
                <a:gd name="T52" fmla="*/ 25 w 96"/>
                <a:gd name="T53" fmla="*/ 38 h 108"/>
                <a:gd name="T54" fmla="*/ 23 w 96"/>
                <a:gd name="T55" fmla="*/ 33 h 108"/>
                <a:gd name="T56" fmla="*/ 27 w 96"/>
                <a:gd name="T57" fmla="*/ 30 h 108"/>
                <a:gd name="T58" fmla="*/ 29 w 96"/>
                <a:gd name="T59" fmla="*/ 35 h 108"/>
                <a:gd name="T60" fmla="*/ 33 w 96"/>
                <a:gd name="T61" fmla="*/ 32 h 108"/>
                <a:gd name="T62" fmla="*/ 41 w 96"/>
                <a:gd name="T63" fmla="*/ 4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08">
                  <a:moveTo>
                    <a:pt x="6" y="42"/>
                  </a:moveTo>
                  <a:cubicBezTo>
                    <a:pt x="6" y="44"/>
                    <a:pt x="6" y="43"/>
                    <a:pt x="6" y="42"/>
                  </a:cubicBezTo>
                  <a:close/>
                  <a:moveTo>
                    <a:pt x="83" y="21"/>
                  </a:moveTo>
                  <a:cubicBezTo>
                    <a:pt x="79" y="14"/>
                    <a:pt x="71" y="10"/>
                    <a:pt x="63" y="6"/>
                  </a:cubicBezTo>
                  <a:cubicBezTo>
                    <a:pt x="53" y="1"/>
                    <a:pt x="54" y="4"/>
                    <a:pt x="44" y="7"/>
                  </a:cubicBezTo>
                  <a:cubicBezTo>
                    <a:pt x="37" y="10"/>
                    <a:pt x="33" y="0"/>
                    <a:pt x="26" y="2"/>
                  </a:cubicBezTo>
                  <a:cubicBezTo>
                    <a:pt x="18" y="3"/>
                    <a:pt x="24" y="17"/>
                    <a:pt x="19" y="20"/>
                  </a:cubicBezTo>
                  <a:cubicBezTo>
                    <a:pt x="18" y="21"/>
                    <a:pt x="4" y="19"/>
                    <a:pt x="13" y="26"/>
                  </a:cubicBezTo>
                  <a:cubicBezTo>
                    <a:pt x="24" y="33"/>
                    <a:pt x="8" y="28"/>
                    <a:pt x="8" y="33"/>
                  </a:cubicBezTo>
                  <a:cubicBezTo>
                    <a:pt x="9" y="35"/>
                    <a:pt x="10" y="35"/>
                    <a:pt x="12" y="35"/>
                  </a:cubicBezTo>
                  <a:cubicBezTo>
                    <a:pt x="14" y="37"/>
                    <a:pt x="6" y="42"/>
                    <a:pt x="6" y="42"/>
                  </a:cubicBezTo>
                  <a:cubicBezTo>
                    <a:pt x="3" y="50"/>
                    <a:pt x="0" y="64"/>
                    <a:pt x="10" y="67"/>
                  </a:cubicBezTo>
                  <a:cubicBezTo>
                    <a:pt x="15" y="70"/>
                    <a:pt x="20" y="66"/>
                    <a:pt x="22" y="74"/>
                  </a:cubicBezTo>
                  <a:cubicBezTo>
                    <a:pt x="23" y="81"/>
                    <a:pt x="21" y="88"/>
                    <a:pt x="22" y="95"/>
                  </a:cubicBezTo>
                  <a:cubicBezTo>
                    <a:pt x="22" y="100"/>
                    <a:pt x="25" y="108"/>
                    <a:pt x="31" y="105"/>
                  </a:cubicBezTo>
                  <a:cubicBezTo>
                    <a:pt x="36" y="103"/>
                    <a:pt x="36" y="96"/>
                    <a:pt x="38" y="91"/>
                  </a:cubicBezTo>
                  <a:cubicBezTo>
                    <a:pt x="42" y="84"/>
                    <a:pt x="48" y="105"/>
                    <a:pt x="49" y="88"/>
                  </a:cubicBezTo>
                  <a:cubicBezTo>
                    <a:pt x="49" y="80"/>
                    <a:pt x="43" y="86"/>
                    <a:pt x="43" y="80"/>
                  </a:cubicBezTo>
                  <a:cubicBezTo>
                    <a:pt x="44" y="75"/>
                    <a:pt x="50" y="73"/>
                    <a:pt x="50" y="69"/>
                  </a:cubicBezTo>
                  <a:cubicBezTo>
                    <a:pt x="51" y="63"/>
                    <a:pt x="53" y="46"/>
                    <a:pt x="63" y="51"/>
                  </a:cubicBezTo>
                  <a:cubicBezTo>
                    <a:pt x="65" y="52"/>
                    <a:pt x="69" y="76"/>
                    <a:pt x="72" y="60"/>
                  </a:cubicBezTo>
                  <a:cubicBezTo>
                    <a:pt x="75" y="43"/>
                    <a:pt x="85" y="69"/>
                    <a:pt x="85" y="76"/>
                  </a:cubicBezTo>
                  <a:cubicBezTo>
                    <a:pt x="90" y="67"/>
                    <a:pt x="96" y="42"/>
                    <a:pt x="83" y="21"/>
                  </a:cubicBezTo>
                  <a:close/>
                  <a:moveTo>
                    <a:pt x="41" y="41"/>
                  </a:moveTo>
                  <a:cubicBezTo>
                    <a:pt x="40" y="44"/>
                    <a:pt x="32" y="44"/>
                    <a:pt x="30" y="42"/>
                  </a:cubicBezTo>
                  <a:cubicBezTo>
                    <a:pt x="29" y="42"/>
                    <a:pt x="29" y="40"/>
                    <a:pt x="28" y="40"/>
                  </a:cubicBezTo>
                  <a:cubicBezTo>
                    <a:pt x="27" y="39"/>
                    <a:pt x="26" y="39"/>
                    <a:pt x="25" y="38"/>
                  </a:cubicBezTo>
                  <a:cubicBezTo>
                    <a:pt x="23" y="37"/>
                    <a:pt x="22" y="35"/>
                    <a:pt x="23" y="33"/>
                  </a:cubicBezTo>
                  <a:cubicBezTo>
                    <a:pt x="23" y="32"/>
                    <a:pt x="25" y="29"/>
                    <a:pt x="27" y="30"/>
                  </a:cubicBezTo>
                  <a:cubicBezTo>
                    <a:pt x="29" y="30"/>
                    <a:pt x="27" y="34"/>
                    <a:pt x="29" y="35"/>
                  </a:cubicBezTo>
                  <a:cubicBezTo>
                    <a:pt x="31" y="37"/>
                    <a:pt x="31" y="34"/>
                    <a:pt x="33" y="32"/>
                  </a:cubicBezTo>
                  <a:cubicBezTo>
                    <a:pt x="37" y="29"/>
                    <a:pt x="41" y="37"/>
                    <a:pt x="41"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8"/>
            <p:cNvSpPr>
              <a:spLocks/>
            </p:cNvSpPr>
            <p:nvPr/>
          </p:nvSpPr>
          <p:spPr bwMode="auto">
            <a:xfrm>
              <a:off x="4258866" y="4549176"/>
              <a:ext cx="231775" cy="252412"/>
            </a:xfrm>
            <a:custGeom>
              <a:avLst/>
              <a:gdLst>
                <a:gd name="T0" fmla="*/ 7 w 61"/>
                <a:gd name="T1" fmla="*/ 52 h 66"/>
                <a:gd name="T2" fmla="*/ 1 w 61"/>
                <a:gd name="T3" fmla="*/ 46 h 66"/>
                <a:gd name="T4" fmla="*/ 5 w 61"/>
                <a:gd name="T5" fmla="*/ 29 h 66"/>
                <a:gd name="T6" fmla="*/ 28 w 61"/>
                <a:gd name="T7" fmla="*/ 11 h 66"/>
                <a:gd name="T8" fmla="*/ 45 w 61"/>
                <a:gd name="T9" fmla="*/ 3 h 66"/>
                <a:gd name="T10" fmla="*/ 50 w 61"/>
                <a:gd name="T11" fmla="*/ 17 h 66"/>
                <a:gd name="T12" fmla="*/ 39 w 61"/>
                <a:gd name="T13" fmla="*/ 23 h 66"/>
                <a:gd name="T14" fmla="*/ 41 w 61"/>
                <a:gd name="T15" fmla="*/ 13 h 66"/>
                <a:gd name="T16" fmla="*/ 35 w 61"/>
                <a:gd name="T17" fmla="*/ 18 h 66"/>
                <a:gd name="T18" fmla="*/ 32 w 61"/>
                <a:gd name="T19" fmla="*/ 25 h 66"/>
                <a:gd name="T20" fmla="*/ 32 w 61"/>
                <a:gd name="T21" fmla="*/ 35 h 66"/>
                <a:gd name="T22" fmla="*/ 19 w 61"/>
                <a:gd name="T23" fmla="*/ 43 h 66"/>
                <a:gd name="T24" fmla="*/ 12 w 61"/>
                <a:gd name="T25" fmla="*/ 50 h 66"/>
                <a:gd name="T26" fmla="*/ 15 w 61"/>
                <a:gd name="T27" fmla="*/ 58 h 66"/>
                <a:gd name="T28" fmla="*/ 7 w 61"/>
                <a:gd name="T29" fmla="*/ 52 h 66"/>
                <a:gd name="T30" fmla="*/ 7 w 61"/>
                <a:gd name="T31"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6">
                  <a:moveTo>
                    <a:pt x="7" y="52"/>
                  </a:moveTo>
                  <a:cubicBezTo>
                    <a:pt x="5" y="49"/>
                    <a:pt x="1" y="53"/>
                    <a:pt x="1" y="46"/>
                  </a:cubicBezTo>
                  <a:cubicBezTo>
                    <a:pt x="0" y="40"/>
                    <a:pt x="1" y="34"/>
                    <a:pt x="5" y="29"/>
                  </a:cubicBezTo>
                  <a:cubicBezTo>
                    <a:pt x="7" y="27"/>
                    <a:pt x="28" y="8"/>
                    <a:pt x="28" y="11"/>
                  </a:cubicBezTo>
                  <a:cubicBezTo>
                    <a:pt x="32" y="20"/>
                    <a:pt x="39" y="4"/>
                    <a:pt x="45" y="3"/>
                  </a:cubicBezTo>
                  <a:cubicBezTo>
                    <a:pt x="59" y="0"/>
                    <a:pt x="61" y="9"/>
                    <a:pt x="50" y="17"/>
                  </a:cubicBezTo>
                  <a:cubicBezTo>
                    <a:pt x="48" y="18"/>
                    <a:pt x="43" y="26"/>
                    <a:pt x="39" y="23"/>
                  </a:cubicBezTo>
                  <a:cubicBezTo>
                    <a:pt x="37" y="20"/>
                    <a:pt x="42" y="16"/>
                    <a:pt x="41" y="13"/>
                  </a:cubicBezTo>
                  <a:cubicBezTo>
                    <a:pt x="40" y="9"/>
                    <a:pt x="33" y="13"/>
                    <a:pt x="35" y="18"/>
                  </a:cubicBezTo>
                  <a:cubicBezTo>
                    <a:pt x="38" y="23"/>
                    <a:pt x="34" y="21"/>
                    <a:pt x="32" y="25"/>
                  </a:cubicBezTo>
                  <a:cubicBezTo>
                    <a:pt x="30" y="28"/>
                    <a:pt x="35" y="31"/>
                    <a:pt x="32" y="35"/>
                  </a:cubicBezTo>
                  <a:cubicBezTo>
                    <a:pt x="29" y="39"/>
                    <a:pt x="23" y="41"/>
                    <a:pt x="19" y="43"/>
                  </a:cubicBezTo>
                  <a:cubicBezTo>
                    <a:pt x="16" y="44"/>
                    <a:pt x="14" y="48"/>
                    <a:pt x="12" y="50"/>
                  </a:cubicBezTo>
                  <a:cubicBezTo>
                    <a:pt x="8" y="53"/>
                    <a:pt x="15" y="56"/>
                    <a:pt x="15" y="58"/>
                  </a:cubicBezTo>
                  <a:cubicBezTo>
                    <a:pt x="15" y="66"/>
                    <a:pt x="6" y="51"/>
                    <a:pt x="7" y="52"/>
                  </a:cubicBezTo>
                  <a:cubicBezTo>
                    <a:pt x="6" y="50"/>
                    <a:pt x="8" y="54"/>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9"/>
            <p:cNvSpPr>
              <a:spLocks/>
            </p:cNvSpPr>
            <p:nvPr/>
          </p:nvSpPr>
          <p:spPr bwMode="auto">
            <a:xfrm>
              <a:off x="4231878" y="4769839"/>
              <a:ext cx="182563" cy="233362"/>
            </a:xfrm>
            <a:custGeom>
              <a:avLst/>
              <a:gdLst>
                <a:gd name="T0" fmla="*/ 10 w 48"/>
                <a:gd name="T1" fmla="*/ 0 h 61"/>
                <a:gd name="T2" fmla="*/ 14 w 48"/>
                <a:gd name="T3" fmla="*/ 12 h 61"/>
                <a:gd name="T4" fmla="*/ 24 w 48"/>
                <a:gd name="T5" fmla="*/ 31 h 61"/>
                <a:gd name="T6" fmla="*/ 35 w 48"/>
                <a:gd name="T7" fmla="*/ 55 h 61"/>
                <a:gd name="T8" fmla="*/ 41 w 48"/>
                <a:gd name="T9" fmla="*/ 50 h 61"/>
                <a:gd name="T10" fmla="*/ 45 w 48"/>
                <a:gd name="T11" fmla="*/ 32 h 61"/>
                <a:gd name="T12" fmla="*/ 31 w 48"/>
                <a:gd name="T13" fmla="*/ 13 h 61"/>
                <a:gd name="T14" fmla="*/ 14 w 48"/>
                <a:gd name="T15" fmla="*/ 7 h 61"/>
                <a:gd name="T16" fmla="*/ 10 w 4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1">
                  <a:moveTo>
                    <a:pt x="10" y="0"/>
                  </a:moveTo>
                  <a:cubicBezTo>
                    <a:pt x="0" y="0"/>
                    <a:pt x="14" y="11"/>
                    <a:pt x="14" y="12"/>
                  </a:cubicBezTo>
                  <a:cubicBezTo>
                    <a:pt x="16" y="23"/>
                    <a:pt x="18" y="23"/>
                    <a:pt x="24" y="31"/>
                  </a:cubicBezTo>
                  <a:cubicBezTo>
                    <a:pt x="30" y="38"/>
                    <a:pt x="28" y="48"/>
                    <a:pt x="35" y="55"/>
                  </a:cubicBezTo>
                  <a:cubicBezTo>
                    <a:pt x="41" y="61"/>
                    <a:pt x="42" y="57"/>
                    <a:pt x="41" y="50"/>
                  </a:cubicBezTo>
                  <a:cubicBezTo>
                    <a:pt x="40" y="43"/>
                    <a:pt x="44" y="39"/>
                    <a:pt x="45" y="32"/>
                  </a:cubicBezTo>
                  <a:cubicBezTo>
                    <a:pt x="48" y="23"/>
                    <a:pt x="35" y="20"/>
                    <a:pt x="31" y="13"/>
                  </a:cubicBezTo>
                  <a:cubicBezTo>
                    <a:pt x="26" y="5"/>
                    <a:pt x="15" y="14"/>
                    <a:pt x="14" y="7"/>
                  </a:cubicBezTo>
                  <a:cubicBezTo>
                    <a:pt x="14" y="2"/>
                    <a:pt x="10" y="0"/>
                    <a:pt x="1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0"/>
            <p:cNvSpPr>
              <a:spLocks/>
            </p:cNvSpPr>
            <p:nvPr/>
          </p:nvSpPr>
          <p:spPr bwMode="auto">
            <a:xfrm>
              <a:off x="4433491" y="4469801"/>
              <a:ext cx="212725" cy="76200"/>
            </a:xfrm>
            <a:custGeom>
              <a:avLst/>
              <a:gdLst>
                <a:gd name="T0" fmla="*/ 21 w 56"/>
                <a:gd name="T1" fmla="*/ 18 h 20"/>
                <a:gd name="T2" fmla="*/ 33 w 56"/>
                <a:gd name="T3" fmla="*/ 13 h 20"/>
                <a:gd name="T4" fmla="*/ 49 w 56"/>
                <a:gd name="T5" fmla="*/ 10 h 20"/>
                <a:gd name="T6" fmla="*/ 13 w 56"/>
                <a:gd name="T7" fmla="*/ 7 h 20"/>
                <a:gd name="T8" fmla="*/ 21 w 56"/>
                <a:gd name="T9" fmla="*/ 18 h 20"/>
                <a:gd name="T10" fmla="*/ 21 w 56"/>
                <a:gd name="T11" fmla="*/ 18 h 20"/>
              </a:gdLst>
              <a:ahLst/>
              <a:cxnLst>
                <a:cxn ang="0">
                  <a:pos x="T0" y="T1"/>
                </a:cxn>
                <a:cxn ang="0">
                  <a:pos x="T2" y="T3"/>
                </a:cxn>
                <a:cxn ang="0">
                  <a:pos x="T4" y="T5"/>
                </a:cxn>
                <a:cxn ang="0">
                  <a:pos x="T6" y="T7"/>
                </a:cxn>
                <a:cxn ang="0">
                  <a:pos x="T8" y="T9"/>
                </a:cxn>
                <a:cxn ang="0">
                  <a:pos x="T10" y="T11"/>
                </a:cxn>
              </a:cxnLst>
              <a:rect l="0" t="0" r="r" b="b"/>
              <a:pathLst>
                <a:path w="56" h="20">
                  <a:moveTo>
                    <a:pt x="21" y="18"/>
                  </a:moveTo>
                  <a:cubicBezTo>
                    <a:pt x="25" y="17"/>
                    <a:pt x="28" y="13"/>
                    <a:pt x="33" y="13"/>
                  </a:cubicBezTo>
                  <a:cubicBezTo>
                    <a:pt x="35" y="13"/>
                    <a:pt x="56" y="18"/>
                    <a:pt x="49" y="10"/>
                  </a:cubicBezTo>
                  <a:cubicBezTo>
                    <a:pt x="41" y="2"/>
                    <a:pt x="22" y="0"/>
                    <a:pt x="13" y="7"/>
                  </a:cubicBezTo>
                  <a:cubicBezTo>
                    <a:pt x="0" y="15"/>
                    <a:pt x="11" y="20"/>
                    <a:pt x="21" y="18"/>
                  </a:cubicBezTo>
                  <a:cubicBezTo>
                    <a:pt x="29" y="16"/>
                    <a:pt x="15" y="19"/>
                    <a:pt x="2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1"/>
            <p:cNvSpPr>
              <a:spLocks/>
            </p:cNvSpPr>
            <p:nvPr/>
          </p:nvSpPr>
          <p:spPr bwMode="auto">
            <a:xfrm>
              <a:off x="4436666" y="4980976"/>
              <a:ext cx="163513" cy="68262"/>
            </a:xfrm>
            <a:custGeom>
              <a:avLst/>
              <a:gdLst>
                <a:gd name="T0" fmla="*/ 18 w 43"/>
                <a:gd name="T1" fmla="*/ 6 h 18"/>
                <a:gd name="T2" fmla="*/ 27 w 43"/>
                <a:gd name="T3" fmla="*/ 3 h 18"/>
                <a:gd name="T4" fmla="*/ 43 w 43"/>
                <a:gd name="T5" fmla="*/ 15 h 18"/>
                <a:gd name="T6" fmla="*/ 17 w 43"/>
                <a:gd name="T7" fmla="*/ 16 h 18"/>
                <a:gd name="T8" fmla="*/ 18 w 43"/>
                <a:gd name="T9" fmla="*/ 6 h 18"/>
                <a:gd name="T10" fmla="*/ 18 w 43"/>
                <a:gd name="T11" fmla="*/ 6 h 18"/>
              </a:gdLst>
              <a:ahLst/>
              <a:cxnLst>
                <a:cxn ang="0">
                  <a:pos x="T0" y="T1"/>
                </a:cxn>
                <a:cxn ang="0">
                  <a:pos x="T2" y="T3"/>
                </a:cxn>
                <a:cxn ang="0">
                  <a:pos x="T4" y="T5"/>
                </a:cxn>
                <a:cxn ang="0">
                  <a:pos x="T6" y="T7"/>
                </a:cxn>
                <a:cxn ang="0">
                  <a:pos x="T8" y="T9"/>
                </a:cxn>
                <a:cxn ang="0">
                  <a:pos x="T10" y="T11"/>
                </a:cxn>
              </a:cxnLst>
              <a:rect l="0" t="0" r="r" b="b"/>
              <a:pathLst>
                <a:path w="43" h="18">
                  <a:moveTo>
                    <a:pt x="18" y="6"/>
                  </a:moveTo>
                  <a:cubicBezTo>
                    <a:pt x="22" y="7"/>
                    <a:pt x="22" y="0"/>
                    <a:pt x="27" y="3"/>
                  </a:cubicBezTo>
                  <a:cubicBezTo>
                    <a:pt x="31" y="5"/>
                    <a:pt x="43" y="10"/>
                    <a:pt x="43" y="15"/>
                  </a:cubicBezTo>
                  <a:cubicBezTo>
                    <a:pt x="43" y="15"/>
                    <a:pt x="33" y="18"/>
                    <a:pt x="17" y="16"/>
                  </a:cubicBezTo>
                  <a:cubicBezTo>
                    <a:pt x="2" y="15"/>
                    <a:pt x="0" y="3"/>
                    <a:pt x="18" y="6"/>
                  </a:cubicBezTo>
                  <a:cubicBezTo>
                    <a:pt x="20" y="6"/>
                    <a:pt x="5" y="4"/>
                    <a:pt x="18"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7186453" y="4209012"/>
            <a:ext cx="392677" cy="650889"/>
            <a:chOff x="6842125" y="4368800"/>
            <a:chExt cx="476250" cy="723901"/>
          </a:xfrm>
        </p:grpSpPr>
        <p:sp>
          <p:nvSpPr>
            <p:cNvPr id="43" name="Oval 25"/>
            <p:cNvSpPr>
              <a:spLocks noChangeArrowheads="1"/>
            </p:cNvSpPr>
            <p:nvPr/>
          </p:nvSpPr>
          <p:spPr bwMode="auto">
            <a:xfrm>
              <a:off x="6864350" y="5024438"/>
              <a:ext cx="434975" cy="68263"/>
            </a:xfrm>
            <a:prstGeom prst="ellipse">
              <a:avLst/>
            </a:prstGeom>
            <a:solidFill>
              <a:schemeClr val="bg1"/>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6"/>
            <p:cNvSpPr>
              <a:spLocks/>
            </p:cNvSpPr>
            <p:nvPr/>
          </p:nvSpPr>
          <p:spPr bwMode="auto">
            <a:xfrm>
              <a:off x="6842125" y="4368800"/>
              <a:ext cx="476250" cy="685800"/>
            </a:xfrm>
            <a:custGeom>
              <a:avLst/>
              <a:gdLst>
                <a:gd name="T0" fmla="*/ 62 w 124"/>
                <a:gd name="T1" fmla="*/ 0 h 180"/>
                <a:gd name="T2" fmla="*/ 0 w 124"/>
                <a:gd name="T3" fmla="*/ 56 h 180"/>
                <a:gd name="T4" fmla="*/ 0 w 124"/>
                <a:gd name="T5" fmla="*/ 63 h 180"/>
                <a:gd name="T6" fmla="*/ 0 w 124"/>
                <a:gd name="T7" fmla="*/ 68 h 180"/>
                <a:gd name="T8" fmla="*/ 27 w 124"/>
                <a:gd name="T9" fmla="*/ 123 h 180"/>
                <a:gd name="T10" fmla="*/ 62 w 124"/>
                <a:gd name="T11" fmla="*/ 180 h 180"/>
                <a:gd name="T12" fmla="*/ 96 w 124"/>
                <a:gd name="T13" fmla="*/ 123 h 180"/>
                <a:gd name="T14" fmla="*/ 123 w 124"/>
                <a:gd name="T15" fmla="*/ 68 h 180"/>
                <a:gd name="T16" fmla="*/ 124 w 124"/>
                <a:gd name="T17" fmla="*/ 63 h 180"/>
                <a:gd name="T18" fmla="*/ 124 w 124"/>
                <a:gd name="T19" fmla="*/ 56 h 180"/>
                <a:gd name="T20" fmla="*/ 62 w 124"/>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80">
                  <a:moveTo>
                    <a:pt x="62" y="0"/>
                  </a:moveTo>
                  <a:cubicBezTo>
                    <a:pt x="34" y="0"/>
                    <a:pt x="4" y="18"/>
                    <a:pt x="0" y="56"/>
                  </a:cubicBezTo>
                  <a:cubicBezTo>
                    <a:pt x="0" y="63"/>
                    <a:pt x="0" y="63"/>
                    <a:pt x="0" y="63"/>
                  </a:cubicBezTo>
                  <a:cubicBezTo>
                    <a:pt x="0" y="64"/>
                    <a:pt x="0" y="67"/>
                    <a:pt x="0" y="68"/>
                  </a:cubicBezTo>
                  <a:cubicBezTo>
                    <a:pt x="2" y="86"/>
                    <a:pt x="16" y="105"/>
                    <a:pt x="27" y="123"/>
                  </a:cubicBezTo>
                  <a:cubicBezTo>
                    <a:pt x="38" y="142"/>
                    <a:pt x="50" y="161"/>
                    <a:pt x="62" y="180"/>
                  </a:cubicBezTo>
                  <a:cubicBezTo>
                    <a:pt x="73" y="161"/>
                    <a:pt x="85" y="142"/>
                    <a:pt x="96" y="123"/>
                  </a:cubicBezTo>
                  <a:cubicBezTo>
                    <a:pt x="107" y="105"/>
                    <a:pt x="121" y="86"/>
                    <a:pt x="123" y="68"/>
                  </a:cubicBezTo>
                  <a:cubicBezTo>
                    <a:pt x="124" y="67"/>
                    <a:pt x="124" y="64"/>
                    <a:pt x="124" y="63"/>
                  </a:cubicBezTo>
                  <a:cubicBezTo>
                    <a:pt x="124" y="56"/>
                    <a:pt x="124" y="56"/>
                    <a:pt x="124" y="56"/>
                  </a:cubicBezTo>
                  <a:cubicBezTo>
                    <a:pt x="120" y="18"/>
                    <a:pt x="89" y="0"/>
                    <a:pt x="6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Oval 27"/>
            <p:cNvSpPr>
              <a:spLocks noChangeArrowheads="1"/>
            </p:cNvSpPr>
            <p:nvPr/>
          </p:nvSpPr>
          <p:spPr bwMode="auto">
            <a:xfrm>
              <a:off x="6945313" y="4464050"/>
              <a:ext cx="265113" cy="263525"/>
            </a:xfrm>
            <a:prstGeom prst="ellipse">
              <a:avLst/>
            </a:prstGeom>
            <a:solidFill>
              <a:schemeClr val="tx1">
                <a:lumMod val="75000"/>
                <a:lumOff val="25000"/>
              </a:schemeClr>
            </a:solidFill>
            <a:ln w="7938"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Oval 28"/>
            <p:cNvSpPr>
              <a:spLocks noChangeArrowheads="1"/>
            </p:cNvSpPr>
            <p:nvPr/>
          </p:nvSpPr>
          <p:spPr bwMode="auto">
            <a:xfrm>
              <a:off x="7007225" y="4525963"/>
              <a:ext cx="141288" cy="139700"/>
            </a:xfrm>
            <a:prstGeom prst="ellipse">
              <a:avLst/>
            </a:prstGeom>
            <a:solidFill>
              <a:schemeClr val="bg1"/>
            </a:solidFill>
            <a:ln w="3175"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 name="左箭头 2"/>
          <p:cNvSpPr/>
          <p:nvPr/>
        </p:nvSpPr>
        <p:spPr>
          <a:xfrm>
            <a:off x="5852222" y="4399543"/>
            <a:ext cx="436441" cy="43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左箭头 39"/>
          <p:cNvSpPr/>
          <p:nvPr/>
        </p:nvSpPr>
        <p:spPr>
          <a:xfrm>
            <a:off x="2972050" y="4389895"/>
            <a:ext cx="436441" cy="43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0319" y="5170357"/>
            <a:ext cx="8173432" cy="923330"/>
          </a:xfrm>
          <a:prstGeom prst="rect">
            <a:avLst/>
          </a:prstGeom>
        </p:spPr>
        <p:txBody>
          <a:bodyPr wrap="square">
            <a:spAutoFit/>
          </a:bodyPr>
          <a:lstStyle/>
          <a:p>
            <a:r>
              <a:rPr lang="zh-CN" altLang="en-US" dirty="0" smtClean="0">
                <a:latin typeface="+mn-ea"/>
              </a:rPr>
              <a:t>虚拟地址（</a:t>
            </a:r>
            <a:r>
              <a:rPr lang="en-US" altLang="zh-CN" dirty="0" smtClean="0">
                <a:latin typeface="+mn-ea"/>
              </a:rPr>
              <a:t>VA</a:t>
            </a:r>
            <a:r>
              <a:rPr lang="zh-CN" altLang="en-US" dirty="0" smtClean="0">
                <a:latin typeface="+mn-ea"/>
              </a:rPr>
              <a:t>）：</a:t>
            </a:r>
            <a:r>
              <a:rPr lang="en-US" altLang="zh-CN" dirty="0" smtClean="0">
                <a:latin typeface="+mn-ea"/>
              </a:rPr>
              <a:t>Guest </a:t>
            </a:r>
            <a:r>
              <a:rPr lang="en-US" altLang="zh-CN" dirty="0">
                <a:latin typeface="+mn-ea"/>
              </a:rPr>
              <a:t>OS </a:t>
            </a:r>
            <a:r>
              <a:rPr lang="zh-CN" altLang="en-US" dirty="0">
                <a:latin typeface="+mn-ea"/>
              </a:rPr>
              <a:t>提供给其应用程序使用的线性</a:t>
            </a:r>
            <a:r>
              <a:rPr lang="zh-CN" altLang="en-US" dirty="0" smtClean="0">
                <a:latin typeface="+mn-ea"/>
              </a:rPr>
              <a:t>地址空间。</a:t>
            </a:r>
            <a:endParaRPr lang="en-US" altLang="zh-CN" dirty="0" smtClean="0">
              <a:latin typeface="+mn-ea"/>
            </a:endParaRPr>
          </a:p>
          <a:p>
            <a:r>
              <a:rPr lang="zh-CN" altLang="en-US" dirty="0" smtClean="0">
                <a:latin typeface="+mn-ea"/>
              </a:rPr>
              <a:t>物理</a:t>
            </a:r>
            <a:r>
              <a:rPr lang="zh-CN" altLang="en-US" dirty="0">
                <a:latin typeface="+mn-ea"/>
              </a:rPr>
              <a:t>地址（</a:t>
            </a:r>
            <a:r>
              <a:rPr lang="en-US" altLang="zh-CN" dirty="0">
                <a:latin typeface="+mn-ea"/>
              </a:rPr>
              <a:t>GPA</a:t>
            </a:r>
            <a:r>
              <a:rPr lang="zh-CN" altLang="en-US" dirty="0" smtClean="0">
                <a:latin typeface="+mn-ea"/>
              </a:rPr>
              <a:t>）：</a:t>
            </a:r>
            <a:r>
              <a:rPr lang="zh-CN" altLang="en-US" dirty="0">
                <a:latin typeface="+mn-ea"/>
              </a:rPr>
              <a:t>经 </a:t>
            </a:r>
            <a:r>
              <a:rPr lang="en-US" altLang="zh-CN" dirty="0">
                <a:latin typeface="+mn-ea"/>
              </a:rPr>
              <a:t>VMM </a:t>
            </a:r>
            <a:r>
              <a:rPr lang="zh-CN" altLang="en-US" dirty="0">
                <a:latin typeface="+mn-ea"/>
              </a:rPr>
              <a:t>抽象的、虚拟机看到的伪物理</a:t>
            </a:r>
            <a:r>
              <a:rPr lang="zh-CN" altLang="en-US" dirty="0" smtClean="0">
                <a:latin typeface="+mn-ea"/>
              </a:rPr>
              <a:t>地址。</a:t>
            </a:r>
            <a:endParaRPr lang="en-US" altLang="zh-CN" dirty="0" smtClean="0">
              <a:latin typeface="+mn-ea"/>
            </a:endParaRPr>
          </a:p>
          <a:p>
            <a:r>
              <a:rPr lang="zh-CN" altLang="en-US" dirty="0">
                <a:latin typeface="+mn-ea"/>
              </a:rPr>
              <a:t>机器地址（</a:t>
            </a:r>
            <a:r>
              <a:rPr lang="en-US" altLang="zh-CN" dirty="0">
                <a:latin typeface="+mn-ea"/>
              </a:rPr>
              <a:t>MA</a:t>
            </a:r>
            <a:r>
              <a:rPr lang="zh-CN" altLang="en-US" dirty="0" smtClean="0">
                <a:latin typeface="+mn-ea"/>
              </a:rPr>
              <a:t>）</a:t>
            </a:r>
            <a:r>
              <a:rPr lang="en-US" altLang="zh-CN" dirty="0" smtClean="0">
                <a:latin typeface="+mn-ea"/>
              </a:rPr>
              <a:t>:</a:t>
            </a:r>
            <a:r>
              <a:rPr lang="zh-CN" altLang="en-US" dirty="0" smtClean="0">
                <a:latin typeface="+mn-ea"/>
              </a:rPr>
              <a:t>真实</a:t>
            </a:r>
            <a:r>
              <a:rPr lang="zh-CN" altLang="en-US" dirty="0">
                <a:latin typeface="+mn-ea"/>
              </a:rPr>
              <a:t>的机器地址，即地址总线上出现的地址</a:t>
            </a:r>
            <a:r>
              <a:rPr lang="zh-CN" altLang="en-US" dirty="0" smtClean="0">
                <a:latin typeface="+mn-ea"/>
              </a:rPr>
              <a:t>信号。</a:t>
            </a:r>
            <a:endParaRPr lang="zh-CN" altLang="en-US" dirty="0">
              <a:latin typeface="+mn-ea"/>
            </a:endParaRPr>
          </a:p>
        </p:txBody>
      </p:sp>
    </p:spTree>
    <p:extLst>
      <p:ext uri="{BB962C8B-B14F-4D97-AF65-F5344CB8AC3E}">
        <p14:creationId xmlns:p14="http://schemas.microsoft.com/office/powerpoint/2010/main" val="39647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23850" y="3357563"/>
            <a:ext cx="8417703" cy="22399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13</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3570208" cy="461665"/>
          </a:xfrm>
          <a:prstGeom prst="rect">
            <a:avLst/>
          </a:prstGeom>
          <a:noFill/>
        </p:spPr>
        <p:txBody>
          <a:bodyPr wrap="none" rtlCol="0">
            <a:spAutoFit/>
          </a:bodyPr>
          <a:lstStyle/>
          <a:p>
            <a:r>
              <a:rPr lang="zh-CN" altLang="en-US" sz="2400" b="1">
                <a:solidFill>
                  <a:schemeClr val="accent6"/>
                </a:solidFill>
              </a:rPr>
              <a:t>服务器虚拟化的底层实现</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98321" y="1365776"/>
            <a:ext cx="1713931" cy="369332"/>
          </a:xfrm>
          <a:prstGeom prst="rect">
            <a:avLst/>
          </a:prstGeom>
          <a:solidFill>
            <a:schemeClr val="accent6"/>
          </a:solidFill>
        </p:spPr>
        <p:txBody>
          <a:bodyPr wrap="none">
            <a:spAutoFit/>
          </a:bodyPr>
          <a:lstStyle/>
          <a:p>
            <a:r>
              <a:rPr lang="en-US" altLang="zh-CN" b="1">
                <a:solidFill>
                  <a:schemeClr val="bg1"/>
                </a:solidFill>
              </a:rPr>
              <a:t>I/O</a:t>
            </a:r>
            <a:r>
              <a:rPr lang="zh-CN" altLang="en-US" b="1">
                <a:solidFill>
                  <a:schemeClr val="bg1"/>
                </a:solidFill>
              </a:rPr>
              <a:t>设备虚拟化</a:t>
            </a:r>
          </a:p>
        </p:txBody>
      </p:sp>
      <p:sp>
        <p:nvSpPr>
          <p:cNvPr id="8" name="矩形 7"/>
          <p:cNvSpPr/>
          <p:nvPr/>
        </p:nvSpPr>
        <p:spPr>
          <a:xfrm>
            <a:off x="287337" y="1833520"/>
            <a:ext cx="8335369" cy="874407"/>
          </a:xfrm>
          <a:prstGeom prst="rect">
            <a:avLst/>
          </a:prstGeom>
        </p:spPr>
        <p:txBody>
          <a:bodyPr wrap="square">
            <a:spAutoFit/>
          </a:bodyPr>
          <a:lstStyle/>
          <a:p>
            <a:pPr>
              <a:lnSpc>
                <a:spcPct val="150000"/>
              </a:lnSpc>
            </a:pPr>
            <a:r>
              <a:rPr lang="en-US" altLang="zh-CN" dirty="0">
                <a:solidFill>
                  <a:schemeClr val="tx1">
                    <a:lumMod val="75000"/>
                    <a:lumOff val="25000"/>
                  </a:schemeClr>
                </a:solidFill>
              </a:rPr>
              <a:t>I/O</a:t>
            </a:r>
            <a:r>
              <a:rPr lang="zh-CN" altLang="en-US" dirty="0">
                <a:solidFill>
                  <a:schemeClr val="tx1">
                    <a:lumMod val="75000"/>
                    <a:lumOff val="25000"/>
                  </a:schemeClr>
                </a:solidFill>
              </a:rPr>
              <a:t>设备虚拟化技术把真实的设备统一管理起来，包装成多个虚拟设备给若干个虚拟机使用，响应每个虚拟机的设备访问请求和</a:t>
            </a:r>
            <a:r>
              <a:rPr lang="en-US" altLang="zh-CN" dirty="0">
                <a:solidFill>
                  <a:schemeClr val="tx1">
                    <a:lumMod val="75000"/>
                    <a:lumOff val="25000"/>
                  </a:schemeClr>
                </a:solidFill>
              </a:rPr>
              <a:t>I/O</a:t>
            </a:r>
            <a:r>
              <a:rPr lang="zh-CN" altLang="en-US" dirty="0">
                <a:solidFill>
                  <a:schemeClr val="tx1">
                    <a:lumMod val="75000"/>
                    <a:lumOff val="25000"/>
                  </a:schemeClr>
                </a:solidFill>
              </a:rPr>
              <a:t>请求。</a:t>
            </a:r>
          </a:p>
        </p:txBody>
      </p:sp>
      <p:sp>
        <p:nvSpPr>
          <p:cNvPr id="9" name="矩形 8"/>
          <p:cNvSpPr/>
          <p:nvPr/>
        </p:nvSpPr>
        <p:spPr>
          <a:xfrm>
            <a:off x="2402285" y="3220718"/>
            <a:ext cx="4534756" cy="369332"/>
          </a:xfrm>
          <a:prstGeom prst="rect">
            <a:avLst/>
          </a:prstGeom>
          <a:solidFill>
            <a:schemeClr val="accent6"/>
          </a:solidFill>
        </p:spPr>
        <p:txBody>
          <a:bodyPr wrap="square">
            <a:spAutoFit/>
          </a:bodyPr>
          <a:lstStyle/>
          <a:p>
            <a:r>
              <a:rPr lang="en-US" altLang="zh-CN" dirty="0">
                <a:solidFill>
                  <a:schemeClr val="bg1"/>
                </a:solidFill>
              </a:rPr>
              <a:t>I/O</a:t>
            </a:r>
            <a:r>
              <a:rPr lang="zh-CN" altLang="en-US" dirty="0">
                <a:solidFill>
                  <a:schemeClr val="bg1"/>
                </a:solidFill>
              </a:rPr>
              <a:t>设备虚拟化同样是由</a:t>
            </a:r>
            <a:r>
              <a:rPr lang="en-US" altLang="zh-CN" dirty="0">
                <a:solidFill>
                  <a:schemeClr val="bg1"/>
                </a:solidFill>
              </a:rPr>
              <a:t>VMM</a:t>
            </a:r>
            <a:r>
              <a:rPr lang="zh-CN" altLang="en-US" dirty="0">
                <a:solidFill>
                  <a:schemeClr val="bg1"/>
                </a:solidFill>
              </a:rPr>
              <a:t>进行管理的</a:t>
            </a:r>
          </a:p>
        </p:txBody>
      </p:sp>
      <p:sp>
        <p:nvSpPr>
          <p:cNvPr id="10" name="椭圆 9"/>
          <p:cNvSpPr/>
          <p:nvPr/>
        </p:nvSpPr>
        <p:spPr>
          <a:xfrm>
            <a:off x="1406059" y="3902471"/>
            <a:ext cx="1316052" cy="13160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全虚</a:t>
            </a:r>
            <a:endParaRPr lang="en-US" altLang="zh-CN"/>
          </a:p>
          <a:p>
            <a:pPr algn="ctr"/>
            <a:r>
              <a:rPr lang="zh-CN" altLang="en-US"/>
              <a:t>拟化</a:t>
            </a:r>
          </a:p>
        </p:txBody>
      </p:sp>
      <p:sp>
        <p:nvSpPr>
          <p:cNvPr id="11" name="椭圆 10"/>
          <p:cNvSpPr/>
          <p:nvPr/>
        </p:nvSpPr>
        <p:spPr>
          <a:xfrm>
            <a:off x="3842537" y="3902471"/>
            <a:ext cx="1316052" cy="13160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半虚</a:t>
            </a:r>
            <a:endParaRPr lang="en-US" altLang="zh-CN"/>
          </a:p>
          <a:p>
            <a:pPr algn="ctr"/>
            <a:r>
              <a:rPr lang="zh-CN" altLang="en-US"/>
              <a:t>拟化</a:t>
            </a:r>
          </a:p>
        </p:txBody>
      </p:sp>
      <p:sp>
        <p:nvSpPr>
          <p:cNvPr id="12" name="椭圆 11"/>
          <p:cNvSpPr/>
          <p:nvPr/>
        </p:nvSpPr>
        <p:spPr>
          <a:xfrm>
            <a:off x="6279015" y="3902471"/>
            <a:ext cx="1316052" cy="13160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软件</a:t>
            </a:r>
            <a:endParaRPr lang="en-US" altLang="zh-CN"/>
          </a:p>
          <a:p>
            <a:pPr algn="ctr"/>
            <a:r>
              <a:rPr lang="zh-CN" altLang="en-US"/>
              <a:t>模拟</a:t>
            </a:r>
          </a:p>
        </p:txBody>
      </p:sp>
    </p:spTree>
    <p:extLst>
      <p:ext uri="{BB962C8B-B14F-4D97-AF65-F5344CB8AC3E}">
        <p14:creationId xmlns:p14="http://schemas.microsoft.com/office/powerpoint/2010/main" val="10793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71675" y="1410374"/>
            <a:ext cx="8440831" cy="956649"/>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虚拟机迁移是将虚拟机实例从源宿主主机迁移到目标主机，并且在目标主机上能够将虚拟机运行状态恢复到其在迁移之前的相同状态，以便能够继续完成应用程序的任务。</a:t>
            </a:r>
            <a:endParaRPr lang="zh-CN" altLang="en-US" dirty="0">
              <a:solidFill>
                <a:schemeClr val="tx1"/>
              </a:solidFill>
            </a:endParaRPr>
          </a:p>
        </p:txBody>
      </p:sp>
      <p:sp>
        <p:nvSpPr>
          <p:cNvPr id="5" name="矩形 4"/>
          <p:cNvSpPr/>
          <p:nvPr/>
        </p:nvSpPr>
        <p:spPr>
          <a:xfrm>
            <a:off x="640046" y="3219712"/>
            <a:ext cx="7601129" cy="2516073"/>
          </a:xfrm>
          <a:prstGeom prst="rect">
            <a:avLst/>
          </a:prstGeom>
        </p:spPr>
        <p:txBody>
          <a:bodyPr wrap="square">
            <a:spAutoFit/>
          </a:bodyPr>
          <a:lstStyle/>
          <a:p>
            <a:pPr marL="285750" indent="-285750">
              <a:lnSpc>
                <a:spcPts val="2700"/>
              </a:lnSpc>
              <a:buFont typeface="Wingdings" panose="05000000000000000000" pitchFamily="2" charset="2"/>
              <a:buChar char="Ø"/>
            </a:pPr>
            <a:r>
              <a:rPr lang="zh-CN" altLang="en-US" dirty="0">
                <a:latin typeface="+mn-ea"/>
              </a:rPr>
              <a:t>云计算中心的物理服务器负载经常处于动态变化中，当一台物理服务器负载过大时，若此刻不可能提供额外的物理服务器，管理员可以将其上面的虚拟机迁移到其他服务器，达到负载平衡</a:t>
            </a:r>
            <a:endParaRPr lang="en-US" altLang="zh-CN" dirty="0">
              <a:latin typeface="+mn-ea"/>
            </a:endParaRPr>
          </a:p>
          <a:p>
            <a:pPr>
              <a:lnSpc>
                <a:spcPts val="2700"/>
              </a:lnSpc>
            </a:pPr>
            <a:endParaRPr lang="en-US" altLang="zh-CN" dirty="0" smtClean="0">
              <a:latin typeface="+mn-ea"/>
            </a:endParaRPr>
          </a:p>
          <a:p>
            <a:pPr marL="285750" indent="-285750">
              <a:lnSpc>
                <a:spcPts val="2700"/>
              </a:lnSpc>
              <a:buFont typeface="Wingdings" panose="05000000000000000000" pitchFamily="2" charset="2"/>
              <a:buChar char="Ø"/>
            </a:pPr>
            <a:r>
              <a:rPr lang="zh-CN" altLang="en-US" dirty="0" smtClean="0">
                <a:latin typeface="+mn-ea"/>
              </a:rPr>
              <a:t>云</a:t>
            </a:r>
            <a:r>
              <a:rPr lang="zh-CN" altLang="en-US" dirty="0">
                <a:latin typeface="+mn-ea"/>
              </a:rPr>
              <a:t>计算中心的物理服务器有时候需要定期进行升级维护，当升级维护服务器时，管理员可以将其上面的虚拟机迁移到其他服务器，等升级维护完成之后，再把虚拟机迁移回来</a:t>
            </a:r>
            <a:endParaRPr lang="en-US" altLang="zh-CN" dirty="0">
              <a:latin typeface="+mn-ea"/>
            </a:endParaRPr>
          </a:p>
        </p:txBody>
      </p:sp>
      <p:sp>
        <p:nvSpPr>
          <p:cNvPr id="6"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14</a:t>
            </a:fld>
            <a:endParaRPr lang="zh-CN" altLang="en-US" dirty="0"/>
          </a:p>
        </p:txBody>
      </p:sp>
      <p:sp>
        <p:nvSpPr>
          <p:cNvPr id="18" name="TextBox 3_1">
            <a:extLst>
              <a:ext uri="{FF2B5EF4-FFF2-40B4-BE49-F238E27FC236}">
                <a16:creationId xmlns:a16="http://schemas.microsoft.com/office/drawing/2014/main" id="{7B307AC3-8DB2-4A44-A0E7-9BD6C08D91DB}"/>
              </a:ext>
            </a:extLst>
          </p:cNvPr>
          <p:cNvSpPr txBox="1"/>
          <p:nvPr/>
        </p:nvSpPr>
        <p:spPr>
          <a:xfrm>
            <a:off x="471675" y="792451"/>
            <a:ext cx="2528256" cy="461665"/>
          </a:xfrm>
          <a:prstGeom prst="rect">
            <a:avLst/>
          </a:prstGeom>
          <a:noFill/>
        </p:spPr>
        <p:txBody>
          <a:bodyPr wrap="none" rtlCol="0">
            <a:spAutoFit/>
          </a:bodyPr>
          <a:lstStyle/>
          <a:p>
            <a:r>
              <a:rPr lang="en-US" altLang="zh-CN" sz="2400" b="1" dirty="0">
                <a:solidFill>
                  <a:schemeClr val="accent6"/>
                </a:solidFill>
              </a:rPr>
              <a:t>3</a:t>
            </a:r>
            <a:r>
              <a:rPr lang="zh-CN" altLang="en-US" sz="2400" b="1" dirty="0">
                <a:solidFill>
                  <a:schemeClr val="accent6"/>
                </a:solidFill>
              </a:rPr>
              <a:t>、虚拟机的迁移</a:t>
            </a:r>
          </a:p>
        </p:txBody>
      </p:sp>
      <p:sp>
        <p:nvSpPr>
          <p:cNvPr id="3" name="矩形 2"/>
          <p:cNvSpPr/>
          <p:nvPr/>
        </p:nvSpPr>
        <p:spPr>
          <a:xfrm>
            <a:off x="640046" y="2850380"/>
            <a:ext cx="2954655" cy="369332"/>
          </a:xfrm>
          <a:prstGeom prst="rect">
            <a:avLst/>
          </a:prstGeom>
        </p:spPr>
        <p:txBody>
          <a:bodyPr wrap="none">
            <a:spAutoFit/>
          </a:bodyPr>
          <a:lstStyle/>
          <a:p>
            <a:r>
              <a:rPr lang="zh-CN" altLang="en-US" b="1" dirty="0" smtClean="0"/>
              <a:t>为什么要进行虚拟机迁移？</a:t>
            </a:r>
            <a:endParaRPr lang="zh-CN" altLang="en-US" b="1" dirty="0"/>
          </a:p>
        </p:txBody>
      </p:sp>
    </p:spTree>
    <p:extLst>
      <p:ext uri="{BB962C8B-B14F-4D97-AF65-F5344CB8AC3E}">
        <p14:creationId xmlns:p14="http://schemas.microsoft.com/office/powerpoint/2010/main" val="6800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9" name="矩形 8"/>
          <p:cNvSpPr/>
          <p:nvPr/>
        </p:nvSpPr>
        <p:spPr>
          <a:xfrm>
            <a:off x="709522" y="1199464"/>
            <a:ext cx="7971490"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实时迁移（</a:t>
            </a:r>
            <a:r>
              <a:rPr lang="en-US" altLang="zh-CN" dirty="0">
                <a:solidFill>
                  <a:schemeClr val="tx1">
                    <a:lumMod val="75000"/>
                    <a:lumOff val="25000"/>
                  </a:schemeClr>
                </a:solidFill>
              </a:rPr>
              <a:t>Live Migration</a:t>
            </a:r>
            <a:r>
              <a:rPr lang="zh-CN" altLang="en-US" dirty="0">
                <a:solidFill>
                  <a:schemeClr val="tx1">
                    <a:lumMod val="75000"/>
                    <a:lumOff val="25000"/>
                  </a:schemeClr>
                </a:solidFill>
              </a:rPr>
              <a:t>）就是保持虚拟机运行的同时，把它从一个计算机迁移到另一个计算机，并在目的计算机恢复运行的技术。</a:t>
            </a:r>
            <a:endParaRPr lang="en-US" altLang="zh-CN" dirty="0">
              <a:solidFill>
                <a:schemeClr val="tx1">
                  <a:lumMod val="75000"/>
                  <a:lumOff val="25000"/>
                </a:schemeClr>
              </a:solidFill>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15</a:t>
            </a:fld>
            <a:endParaRPr lang="zh-CN" altLang="en-US" dirty="0"/>
          </a:p>
        </p:txBody>
      </p:sp>
      <p:grpSp>
        <p:nvGrpSpPr>
          <p:cNvPr id="18" name="组合 17">
            <a:extLst>
              <a:ext uri="{FF2B5EF4-FFF2-40B4-BE49-F238E27FC236}">
                <a16:creationId xmlns:a16="http://schemas.microsoft.com/office/drawing/2014/main" id="{B47A5D99-CC41-448F-AA90-68E21E338B08}"/>
              </a:ext>
            </a:extLst>
          </p:cNvPr>
          <p:cNvGrpSpPr/>
          <p:nvPr/>
        </p:nvGrpSpPr>
        <p:grpSpPr>
          <a:xfrm>
            <a:off x="1143472" y="2122794"/>
            <a:ext cx="6252751" cy="3111515"/>
            <a:chOff x="1640114" y="1886856"/>
            <a:chExt cx="6319211" cy="3271686"/>
          </a:xfrm>
        </p:grpSpPr>
        <p:sp>
          <p:nvSpPr>
            <p:cNvPr id="19" name="矩形 18">
              <a:extLst>
                <a:ext uri="{FF2B5EF4-FFF2-40B4-BE49-F238E27FC236}">
                  <a16:creationId xmlns:a16="http://schemas.microsoft.com/office/drawing/2014/main" id="{B331AB4E-A812-4E0D-A2A7-9ACE317CF1D2}"/>
                </a:ext>
              </a:extLst>
            </p:cNvPr>
            <p:cNvSpPr/>
            <p:nvPr/>
          </p:nvSpPr>
          <p:spPr>
            <a:xfrm>
              <a:off x="1640114" y="4025220"/>
              <a:ext cx="2002972" cy="655637"/>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rPr>
                <a:t>硬件</a:t>
              </a:r>
            </a:p>
          </p:txBody>
        </p:sp>
        <p:sp>
          <p:nvSpPr>
            <p:cNvPr id="20" name="矩形 19">
              <a:extLst>
                <a:ext uri="{FF2B5EF4-FFF2-40B4-BE49-F238E27FC236}">
                  <a16:creationId xmlns:a16="http://schemas.microsoft.com/office/drawing/2014/main" id="{7D059922-B86E-4E91-97DE-B47B6168F396}"/>
                </a:ext>
              </a:extLst>
            </p:cNvPr>
            <p:cNvSpPr/>
            <p:nvPr/>
          </p:nvSpPr>
          <p:spPr>
            <a:xfrm>
              <a:off x="1640114" y="3369583"/>
              <a:ext cx="2002972" cy="65563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Hypervisor</a:t>
              </a:r>
              <a:endParaRPr lang="zh-CN" altLang="en-US">
                <a:solidFill>
                  <a:schemeClr val="bg1"/>
                </a:solidFill>
              </a:endParaRPr>
            </a:p>
          </p:txBody>
        </p:sp>
        <p:sp>
          <p:nvSpPr>
            <p:cNvPr id="21" name="矩形 20">
              <a:extLst>
                <a:ext uri="{FF2B5EF4-FFF2-40B4-BE49-F238E27FC236}">
                  <a16:creationId xmlns:a16="http://schemas.microsoft.com/office/drawing/2014/main" id="{DC0D4B4E-C16C-4E41-8DED-6962E035DDB5}"/>
                </a:ext>
              </a:extLst>
            </p:cNvPr>
            <p:cNvSpPr/>
            <p:nvPr/>
          </p:nvSpPr>
          <p:spPr>
            <a:xfrm>
              <a:off x="1640114" y="2713946"/>
              <a:ext cx="2002972" cy="655637"/>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7FEFF01-28C3-4874-B6F0-4348F2CB68CA}"/>
                </a:ext>
              </a:extLst>
            </p:cNvPr>
            <p:cNvSpPr/>
            <p:nvPr/>
          </p:nvSpPr>
          <p:spPr>
            <a:xfrm>
              <a:off x="1828800" y="2365828"/>
              <a:ext cx="573485" cy="675936"/>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
          <p:nvSpPr>
            <p:cNvPr id="23" name="矩形 22">
              <a:extLst>
                <a:ext uri="{FF2B5EF4-FFF2-40B4-BE49-F238E27FC236}">
                  <a16:creationId xmlns:a16="http://schemas.microsoft.com/office/drawing/2014/main" id="{E1D4033C-94B5-4137-BB7F-5EB75FC3A894}"/>
                </a:ext>
              </a:extLst>
            </p:cNvPr>
            <p:cNvSpPr/>
            <p:nvPr/>
          </p:nvSpPr>
          <p:spPr>
            <a:xfrm>
              <a:off x="2895600" y="2365828"/>
              <a:ext cx="573485" cy="675936"/>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
          <p:nvSpPr>
            <p:cNvPr id="24" name="矩形 23">
              <a:extLst>
                <a:ext uri="{FF2B5EF4-FFF2-40B4-BE49-F238E27FC236}">
                  <a16:creationId xmlns:a16="http://schemas.microsoft.com/office/drawing/2014/main" id="{7747BBA4-8AAA-4A66-82C6-389D1EE181D4}"/>
                </a:ext>
              </a:extLst>
            </p:cNvPr>
            <p:cNvSpPr/>
            <p:nvPr/>
          </p:nvSpPr>
          <p:spPr>
            <a:xfrm>
              <a:off x="5956353" y="4025220"/>
              <a:ext cx="2002972" cy="655637"/>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rPr>
                <a:t>硬件</a:t>
              </a:r>
            </a:p>
          </p:txBody>
        </p:sp>
        <p:sp>
          <p:nvSpPr>
            <p:cNvPr id="25" name="矩形 24">
              <a:extLst>
                <a:ext uri="{FF2B5EF4-FFF2-40B4-BE49-F238E27FC236}">
                  <a16:creationId xmlns:a16="http://schemas.microsoft.com/office/drawing/2014/main" id="{A2A9F4C8-C6ED-4FA8-97D0-DBC95259F4F7}"/>
                </a:ext>
              </a:extLst>
            </p:cNvPr>
            <p:cNvSpPr/>
            <p:nvPr/>
          </p:nvSpPr>
          <p:spPr>
            <a:xfrm>
              <a:off x="5956353" y="3369583"/>
              <a:ext cx="2002972" cy="65563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Hypervisor</a:t>
              </a:r>
              <a:endParaRPr lang="zh-CN" altLang="en-US">
                <a:solidFill>
                  <a:schemeClr val="bg1"/>
                </a:solidFill>
              </a:endParaRPr>
            </a:p>
          </p:txBody>
        </p:sp>
        <p:sp>
          <p:nvSpPr>
            <p:cNvPr id="26" name="矩形 25">
              <a:extLst>
                <a:ext uri="{FF2B5EF4-FFF2-40B4-BE49-F238E27FC236}">
                  <a16:creationId xmlns:a16="http://schemas.microsoft.com/office/drawing/2014/main" id="{CB780EFC-2E0A-4F00-A64C-5E064CE3E471}"/>
                </a:ext>
              </a:extLst>
            </p:cNvPr>
            <p:cNvSpPr/>
            <p:nvPr/>
          </p:nvSpPr>
          <p:spPr>
            <a:xfrm>
              <a:off x="5956353" y="2713946"/>
              <a:ext cx="2002972" cy="655637"/>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686BCC5-D138-4266-BC70-55B12B740FA4}"/>
                </a:ext>
              </a:extLst>
            </p:cNvPr>
            <p:cNvSpPr/>
            <p:nvPr/>
          </p:nvSpPr>
          <p:spPr>
            <a:xfrm>
              <a:off x="6145039" y="2365828"/>
              <a:ext cx="573485" cy="675936"/>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
          <p:nvSpPr>
            <p:cNvPr id="28" name="矩形 27">
              <a:extLst>
                <a:ext uri="{FF2B5EF4-FFF2-40B4-BE49-F238E27FC236}">
                  <a16:creationId xmlns:a16="http://schemas.microsoft.com/office/drawing/2014/main" id="{72D42122-65B8-426C-92BB-A2059E6A0C1C}"/>
                </a:ext>
              </a:extLst>
            </p:cNvPr>
            <p:cNvSpPr/>
            <p:nvPr/>
          </p:nvSpPr>
          <p:spPr>
            <a:xfrm>
              <a:off x="7211839" y="2365828"/>
              <a:ext cx="573485" cy="675936"/>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
          <p:nvSpPr>
            <p:cNvPr id="29" name="矩形 28">
              <a:extLst>
                <a:ext uri="{FF2B5EF4-FFF2-40B4-BE49-F238E27FC236}">
                  <a16:creationId xmlns:a16="http://schemas.microsoft.com/office/drawing/2014/main" id="{ABC6D985-9530-4616-9B88-7AA31B87A0AC}"/>
                </a:ext>
              </a:extLst>
            </p:cNvPr>
            <p:cNvSpPr/>
            <p:nvPr/>
          </p:nvSpPr>
          <p:spPr>
            <a:xfrm>
              <a:off x="2168713" y="4802560"/>
              <a:ext cx="1080745" cy="355982"/>
            </a:xfrm>
            <a:prstGeom prst="rect">
              <a:avLst/>
            </a:prstGeom>
          </p:spPr>
          <p:txBody>
            <a:bodyPr wrap="square">
              <a:spAutoFit/>
            </a:bodyPr>
            <a:lstStyle/>
            <a:p>
              <a:r>
                <a:rPr lang="zh-CN" altLang="en-US" sz="1600" dirty="0">
                  <a:solidFill>
                    <a:schemeClr val="tx1">
                      <a:lumMod val="75000"/>
                      <a:lumOff val="25000"/>
                    </a:schemeClr>
                  </a:solidFill>
                  <a:latin typeface="+mn-ea"/>
                </a:rPr>
                <a:t>服务器 </a:t>
              </a:r>
              <a:r>
                <a:rPr lang="en-US" altLang="zh-CN" sz="1600" dirty="0">
                  <a:solidFill>
                    <a:schemeClr val="tx1">
                      <a:lumMod val="75000"/>
                      <a:lumOff val="25000"/>
                    </a:schemeClr>
                  </a:solidFill>
                  <a:latin typeface="+mn-ea"/>
                </a:rPr>
                <a:t>1</a:t>
              </a:r>
              <a:endParaRPr lang="zh-CN" altLang="en-US" sz="1600" dirty="0">
                <a:solidFill>
                  <a:schemeClr val="tx1">
                    <a:lumMod val="75000"/>
                    <a:lumOff val="25000"/>
                  </a:schemeClr>
                </a:solidFill>
                <a:latin typeface="+mn-ea"/>
              </a:endParaRPr>
            </a:p>
          </p:txBody>
        </p:sp>
        <p:sp>
          <p:nvSpPr>
            <p:cNvPr id="30" name="矩形 29">
              <a:extLst>
                <a:ext uri="{FF2B5EF4-FFF2-40B4-BE49-F238E27FC236}">
                  <a16:creationId xmlns:a16="http://schemas.microsoft.com/office/drawing/2014/main" id="{C1BEA3BD-ABEF-4A82-8439-A85DA44EDF04}"/>
                </a:ext>
              </a:extLst>
            </p:cNvPr>
            <p:cNvSpPr/>
            <p:nvPr/>
          </p:nvSpPr>
          <p:spPr>
            <a:xfrm>
              <a:off x="6498813" y="4802560"/>
              <a:ext cx="991790" cy="355982"/>
            </a:xfrm>
            <a:prstGeom prst="rect">
              <a:avLst/>
            </a:prstGeom>
          </p:spPr>
          <p:txBody>
            <a:bodyPr wrap="none">
              <a:spAutoFit/>
            </a:bodyPr>
            <a:lstStyle/>
            <a:p>
              <a:r>
                <a:rPr lang="zh-CN" altLang="en-US" sz="1600">
                  <a:solidFill>
                    <a:schemeClr val="tx1">
                      <a:lumMod val="75000"/>
                      <a:lumOff val="25000"/>
                    </a:schemeClr>
                  </a:solidFill>
                  <a:latin typeface="+mn-ea"/>
                </a:rPr>
                <a:t>服务器 </a:t>
              </a:r>
              <a:r>
                <a:rPr lang="en-US" altLang="zh-CN" sz="1600">
                  <a:solidFill>
                    <a:schemeClr val="tx1">
                      <a:lumMod val="75000"/>
                      <a:lumOff val="25000"/>
                    </a:schemeClr>
                  </a:solidFill>
                  <a:latin typeface="+mn-ea"/>
                </a:rPr>
                <a:t>2</a:t>
              </a:r>
              <a:endParaRPr lang="zh-CN" altLang="en-US" sz="1600">
                <a:solidFill>
                  <a:schemeClr val="tx1">
                    <a:lumMod val="75000"/>
                    <a:lumOff val="25000"/>
                  </a:schemeClr>
                </a:solidFill>
                <a:latin typeface="+mn-ea"/>
              </a:endParaRPr>
            </a:p>
          </p:txBody>
        </p:sp>
        <p:sp>
          <p:nvSpPr>
            <p:cNvPr id="31" name="任意多边形 7">
              <a:extLst>
                <a:ext uri="{FF2B5EF4-FFF2-40B4-BE49-F238E27FC236}">
                  <a16:creationId xmlns:a16="http://schemas.microsoft.com/office/drawing/2014/main" id="{1AC6AE8B-9B0E-4411-8699-1157D29DF8CA}"/>
                </a:ext>
              </a:extLst>
            </p:cNvPr>
            <p:cNvSpPr/>
            <p:nvPr/>
          </p:nvSpPr>
          <p:spPr>
            <a:xfrm>
              <a:off x="3222170" y="1886856"/>
              <a:ext cx="3195665" cy="449943"/>
            </a:xfrm>
            <a:custGeom>
              <a:avLst/>
              <a:gdLst>
                <a:gd name="connsiteX0" fmla="*/ 0 w 2743200"/>
                <a:gd name="connsiteY0" fmla="*/ 450128 h 450128"/>
                <a:gd name="connsiteX1" fmla="*/ 1349829 w 2743200"/>
                <a:gd name="connsiteY1" fmla="*/ 185 h 450128"/>
                <a:gd name="connsiteX2" fmla="*/ 2743200 w 2743200"/>
                <a:gd name="connsiteY2" fmla="*/ 406585 h 450128"/>
                <a:gd name="connsiteX0" fmla="*/ 0 w 2743200"/>
                <a:gd name="connsiteY0" fmla="*/ 449943 h 449943"/>
                <a:gd name="connsiteX1" fmla="*/ 1349829 w 2743200"/>
                <a:gd name="connsiteY1" fmla="*/ 0 h 449943"/>
                <a:gd name="connsiteX2" fmla="*/ 2743200 w 2743200"/>
                <a:gd name="connsiteY2" fmla="*/ 449943 h 449943"/>
              </a:gdLst>
              <a:ahLst/>
              <a:cxnLst>
                <a:cxn ang="0">
                  <a:pos x="connsiteX0" y="connsiteY0"/>
                </a:cxn>
                <a:cxn ang="0">
                  <a:pos x="connsiteX1" y="connsiteY1"/>
                </a:cxn>
                <a:cxn ang="0">
                  <a:pos x="connsiteX2" y="connsiteY2"/>
                </a:cxn>
              </a:cxnLst>
              <a:rect l="l" t="t" r="r" b="b"/>
              <a:pathLst>
                <a:path w="2743200" h="449943">
                  <a:moveTo>
                    <a:pt x="0" y="449943"/>
                  </a:moveTo>
                  <a:cubicBezTo>
                    <a:pt x="446314" y="228600"/>
                    <a:pt x="892629" y="0"/>
                    <a:pt x="1349829" y="0"/>
                  </a:cubicBezTo>
                  <a:cubicBezTo>
                    <a:pt x="1807029" y="0"/>
                    <a:pt x="2275114" y="243114"/>
                    <a:pt x="2743200" y="449943"/>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73426" y="867263"/>
            <a:ext cx="1712328" cy="369332"/>
          </a:xfrm>
          <a:prstGeom prst="rect">
            <a:avLst/>
          </a:prstGeom>
        </p:spPr>
        <p:txBody>
          <a:bodyPr wrap="none">
            <a:spAutoFit/>
          </a:bodyPr>
          <a:lstStyle/>
          <a:p>
            <a:r>
              <a:rPr lang="zh-CN" altLang="en-US" b="1" dirty="0" smtClean="0">
                <a:latin typeface="+mn-ea"/>
              </a:rPr>
              <a:t>（</a:t>
            </a:r>
            <a:r>
              <a:rPr lang="en-US" altLang="zh-CN" b="1" dirty="0" smtClean="0">
                <a:latin typeface="+mn-ea"/>
              </a:rPr>
              <a:t>1</a:t>
            </a:r>
            <a:r>
              <a:rPr lang="zh-CN" altLang="en-US" b="1" dirty="0" smtClean="0">
                <a:latin typeface="+mn-ea"/>
              </a:rPr>
              <a:t>）动态迁移</a:t>
            </a:r>
            <a:endParaRPr lang="zh-CN" altLang="en-US" b="1" dirty="0">
              <a:latin typeface="+mn-ea"/>
            </a:endParaRPr>
          </a:p>
        </p:txBody>
      </p:sp>
    </p:spTree>
    <p:extLst>
      <p:ext uri="{BB962C8B-B14F-4D97-AF65-F5344CB8AC3E}">
        <p14:creationId xmlns:p14="http://schemas.microsoft.com/office/powerpoint/2010/main" val="149830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16</a:t>
            </a:fld>
            <a:endParaRPr lang="zh-CN" altLang="en-US" dirty="0"/>
          </a:p>
        </p:txBody>
      </p:sp>
      <p:grpSp>
        <p:nvGrpSpPr>
          <p:cNvPr id="17" name="组合 16"/>
          <p:cNvGrpSpPr/>
          <p:nvPr/>
        </p:nvGrpSpPr>
        <p:grpSpPr>
          <a:xfrm>
            <a:off x="784059" y="1481110"/>
            <a:ext cx="6907458" cy="3728503"/>
            <a:chOff x="1640114" y="2002087"/>
            <a:chExt cx="5872412" cy="3169806"/>
          </a:xfrm>
        </p:grpSpPr>
        <p:sp>
          <p:nvSpPr>
            <p:cNvPr id="7" name="矩形 6"/>
            <p:cNvSpPr/>
            <p:nvPr/>
          </p:nvSpPr>
          <p:spPr>
            <a:xfrm>
              <a:off x="1640114" y="2485279"/>
              <a:ext cx="1463657" cy="2686613"/>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56353" y="2485280"/>
              <a:ext cx="1556173" cy="2686613"/>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640114" y="2002087"/>
              <a:ext cx="1080745" cy="313990"/>
            </a:xfrm>
            <a:prstGeom prst="rect">
              <a:avLst/>
            </a:prstGeom>
          </p:spPr>
          <p:txBody>
            <a:bodyPr wrap="square">
              <a:spAutoFit/>
            </a:bodyPr>
            <a:lstStyle/>
            <a:p>
              <a:r>
                <a:rPr lang="zh-CN" altLang="en-US" dirty="0">
                  <a:solidFill>
                    <a:schemeClr val="tx1">
                      <a:lumMod val="75000"/>
                      <a:lumOff val="25000"/>
                    </a:schemeClr>
                  </a:solidFill>
                </a:rPr>
                <a:t>源宿主机</a:t>
              </a:r>
              <a:r>
                <a:rPr lang="en-US" altLang="zh-CN" dirty="0">
                  <a:solidFill>
                    <a:schemeClr val="tx1">
                      <a:lumMod val="75000"/>
                      <a:lumOff val="25000"/>
                    </a:schemeClr>
                  </a:solidFill>
                </a:rPr>
                <a:t>A</a:t>
              </a:r>
              <a:endParaRPr lang="zh-CN" altLang="en-US" dirty="0">
                <a:solidFill>
                  <a:schemeClr val="tx1">
                    <a:lumMod val="75000"/>
                    <a:lumOff val="25000"/>
                  </a:schemeClr>
                </a:solidFill>
              </a:endParaRPr>
            </a:p>
          </p:txBody>
        </p:sp>
        <p:sp>
          <p:nvSpPr>
            <p:cNvPr id="16" name="矩形 15"/>
            <p:cNvSpPr/>
            <p:nvPr/>
          </p:nvSpPr>
          <p:spPr>
            <a:xfrm>
              <a:off x="5957274" y="2002087"/>
              <a:ext cx="1260864" cy="313990"/>
            </a:xfrm>
            <a:prstGeom prst="rect">
              <a:avLst/>
            </a:prstGeom>
          </p:spPr>
          <p:txBody>
            <a:bodyPr wrap="none">
              <a:spAutoFit/>
            </a:bodyPr>
            <a:lstStyle/>
            <a:p>
              <a:r>
                <a:rPr lang="zh-CN" altLang="en-US" dirty="0">
                  <a:solidFill>
                    <a:schemeClr val="tx1">
                      <a:lumMod val="75000"/>
                      <a:lumOff val="25000"/>
                    </a:schemeClr>
                  </a:solidFill>
                </a:rPr>
                <a:t>目标宿主机</a:t>
              </a:r>
              <a:r>
                <a:rPr lang="en-US" altLang="zh-CN" dirty="0">
                  <a:solidFill>
                    <a:schemeClr val="tx1">
                      <a:lumMod val="75000"/>
                      <a:lumOff val="25000"/>
                    </a:schemeClr>
                  </a:solidFill>
                </a:rPr>
                <a:t>B</a:t>
              </a:r>
              <a:endParaRPr lang="zh-CN" altLang="en-US" dirty="0">
                <a:solidFill>
                  <a:schemeClr val="tx1">
                    <a:lumMod val="75000"/>
                    <a:lumOff val="25000"/>
                  </a:schemeClr>
                </a:solidFill>
              </a:endParaRPr>
            </a:p>
          </p:txBody>
        </p:sp>
      </p:grpSp>
      <p:sp>
        <p:nvSpPr>
          <p:cNvPr id="19"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20" name="TextBox 3_1"/>
          <p:cNvSpPr txBox="1"/>
          <p:nvPr/>
        </p:nvSpPr>
        <p:spPr>
          <a:xfrm>
            <a:off x="474483" y="992870"/>
            <a:ext cx="1712328" cy="369332"/>
          </a:xfrm>
          <a:prstGeom prst="rect">
            <a:avLst/>
          </a:prstGeom>
          <a:noFill/>
        </p:spPr>
        <p:txBody>
          <a:bodyPr wrap="none" rtlCol="0">
            <a:spAutoFit/>
          </a:bodyPr>
          <a:lstStyle/>
          <a:p>
            <a:r>
              <a:rPr lang="zh-CN" altLang="en-US" b="1" dirty="0" smtClean="0">
                <a:latin typeface="+mn-ea"/>
              </a:rPr>
              <a:t>（</a:t>
            </a:r>
            <a:r>
              <a:rPr lang="en-US" altLang="zh-CN" b="1" dirty="0" smtClean="0">
                <a:latin typeface="+mn-ea"/>
              </a:rPr>
              <a:t>2</a:t>
            </a:r>
            <a:r>
              <a:rPr lang="zh-CN" altLang="en-US" b="1" dirty="0" smtClean="0">
                <a:latin typeface="+mn-ea"/>
              </a:rPr>
              <a:t>）迁移</a:t>
            </a:r>
            <a:r>
              <a:rPr lang="zh-CN" altLang="en-US" b="1" dirty="0">
                <a:latin typeface="+mn-ea"/>
              </a:rPr>
              <a:t>步骤</a:t>
            </a:r>
          </a:p>
        </p:txBody>
      </p:sp>
      <p:sp>
        <p:nvSpPr>
          <p:cNvPr id="22" name="矩形 21">
            <a:extLst>
              <a:ext uri="{FF2B5EF4-FFF2-40B4-BE49-F238E27FC236}">
                <a16:creationId xmlns:a16="http://schemas.microsoft.com/office/drawing/2014/main" id="{C4888CF5-4384-47D8-8A1C-984CE0082BDB}"/>
              </a:ext>
            </a:extLst>
          </p:cNvPr>
          <p:cNvSpPr/>
          <p:nvPr/>
        </p:nvSpPr>
        <p:spPr>
          <a:xfrm>
            <a:off x="926933" y="2188059"/>
            <a:ext cx="1317503" cy="54969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r>
              <a:rPr lang="zh-CN" altLang="en-US" dirty="0">
                <a:solidFill>
                  <a:schemeClr val="bg1"/>
                </a:solidFill>
              </a:rPr>
              <a:t>预迁移</a:t>
            </a:r>
          </a:p>
        </p:txBody>
      </p:sp>
      <p:sp>
        <p:nvSpPr>
          <p:cNvPr id="23" name="矩形 22">
            <a:extLst>
              <a:ext uri="{FF2B5EF4-FFF2-40B4-BE49-F238E27FC236}">
                <a16:creationId xmlns:a16="http://schemas.microsoft.com/office/drawing/2014/main" id="{CB91CBD7-47DD-405B-87AA-016DEEFA3300}"/>
              </a:ext>
            </a:extLst>
          </p:cNvPr>
          <p:cNvSpPr/>
          <p:nvPr/>
        </p:nvSpPr>
        <p:spPr>
          <a:xfrm>
            <a:off x="6044541" y="4648509"/>
            <a:ext cx="1425039" cy="44570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6.</a:t>
            </a:r>
            <a:r>
              <a:rPr lang="zh-CN" altLang="en-US" dirty="0">
                <a:solidFill>
                  <a:schemeClr val="bg1"/>
                </a:solidFill>
              </a:rPr>
              <a:t>启动</a:t>
            </a:r>
          </a:p>
        </p:txBody>
      </p:sp>
      <p:cxnSp>
        <p:nvCxnSpPr>
          <p:cNvPr id="24" name="直接箭头连接符 23">
            <a:extLst>
              <a:ext uri="{FF2B5EF4-FFF2-40B4-BE49-F238E27FC236}">
                <a16:creationId xmlns:a16="http://schemas.microsoft.com/office/drawing/2014/main" id="{906E9163-72D9-4F2A-8040-770016C34DBA}"/>
              </a:ext>
            </a:extLst>
          </p:cNvPr>
          <p:cNvCxnSpPr/>
          <p:nvPr/>
        </p:nvCxnSpPr>
        <p:spPr>
          <a:xfrm>
            <a:off x="2743151" y="2737756"/>
            <a:ext cx="2624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BA1A9F69-CDA2-46C3-9009-52D97A81B099}"/>
              </a:ext>
            </a:extLst>
          </p:cNvPr>
          <p:cNvSpPr/>
          <p:nvPr/>
        </p:nvSpPr>
        <p:spPr>
          <a:xfrm>
            <a:off x="3337272" y="2232529"/>
            <a:ext cx="1341608" cy="46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2.</a:t>
            </a:r>
            <a:r>
              <a:rPr lang="zh-CN" altLang="en-US" dirty="0">
                <a:solidFill>
                  <a:schemeClr val="tx1"/>
                </a:solidFill>
              </a:rPr>
              <a:t>预定资源</a:t>
            </a:r>
          </a:p>
        </p:txBody>
      </p:sp>
      <p:cxnSp>
        <p:nvCxnSpPr>
          <p:cNvPr id="26" name="直接箭头连接符 25">
            <a:extLst>
              <a:ext uri="{FF2B5EF4-FFF2-40B4-BE49-F238E27FC236}">
                <a16:creationId xmlns:a16="http://schemas.microsoft.com/office/drawing/2014/main" id="{2B5C25F1-FE69-42CE-86CE-54CA5B867985}"/>
              </a:ext>
            </a:extLst>
          </p:cNvPr>
          <p:cNvCxnSpPr/>
          <p:nvPr/>
        </p:nvCxnSpPr>
        <p:spPr>
          <a:xfrm>
            <a:off x="2741176" y="3270166"/>
            <a:ext cx="2624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2A6F0A5-A854-46E1-9DA1-8DEEBF7A1AF3}"/>
              </a:ext>
            </a:extLst>
          </p:cNvPr>
          <p:cNvSpPr/>
          <p:nvPr/>
        </p:nvSpPr>
        <p:spPr>
          <a:xfrm>
            <a:off x="3337272" y="2824352"/>
            <a:ext cx="1199103" cy="549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3.</a:t>
            </a:r>
            <a:r>
              <a:rPr lang="zh-CN" altLang="en-US" dirty="0">
                <a:solidFill>
                  <a:schemeClr val="tx1"/>
                </a:solidFill>
              </a:rPr>
              <a:t>预复制</a:t>
            </a:r>
          </a:p>
        </p:txBody>
      </p:sp>
      <p:cxnSp>
        <p:nvCxnSpPr>
          <p:cNvPr id="28" name="直接箭头连接符 27">
            <a:extLst>
              <a:ext uri="{FF2B5EF4-FFF2-40B4-BE49-F238E27FC236}">
                <a16:creationId xmlns:a16="http://schemas.microsoft.com/office/drawing/2014/main" id="{0557DB9B-3402-414E-A66B-7DD0002A9D3A}"/>
              </a:ext>
            </a:extLst>
          </p:cNvPr>
          <p:cNvCxnSpPr/>
          <p:nvPr/>
        </p:nvCxnSpPr>
        <p:spPr>
          <a:xfrm>
            <a:off x="2774823" y="3814449"/>
            <a:ext cx="2624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C60FFE1-99D9-4A0C-B12E-8F182A19D705}"/>
              </a:ext>
            </a:extLst>
          </p:cNvPr>
          <p:cNvSpPr/>
          <p:nvPr/>
        </p:nvSpPr>
        <p:spPr>
          <a:xfrm>
            <a:off x="3337272" y="3368635"/>
            <a:ext cx="1367336" cy="549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4.</a:t>
            </a:r>
            <a:r>
              <a:rPr lang="zh-CN" altLang="en-US" dirty="0">
                <a:solidFill>
                  <a:schemeClr val="tx1"/>
                </a:solidFill>
              </a:rPr>
              <a:t>停机复制</a:t>
            </a:r>
          </a:p>
        </p:txBody>
      </p:sp>
      <p:cxnSp>
        <p:nvCxnSpPr>
          <p:cNvPr id="30" name="直接箭头连接符 29">
            <a:extLst>
              <a:ext uri="{FF2B5EF4-FFF2-40B4-BE49-F238E27FC236}">
                <a16:creationId xmlns:a16="http://schemas.microsoft.com/office/drawing/2014/main" id="{089A7E94-79F2-4951-9EAC-0BE96BDB0B3B}"/>
              </a:ext>
            </a:extLst>
          </p:cNvPr>
          <p:cNvCxnSpPr/>
          <p:nvPr/>
        </p:nvCxnSpPr>
        <p:spPr>
          <a:xfrm>
            <a:off x="2772846" y="4358733"/>
            <a:ext cx="2624496" cy="0"/>
          </a:xfrm>
          <a:prstGeom prst="straightConnector1">
            <a:avLst/>
          </a:prstGeom>
          <a:ln>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B61CB26-75A4-406A-BC57-CC018341778E}"/>
              </a:ext>
            </a:extLst>
          </p:cNvPr>
          <p:cNvSpPr/>
          <p:nvPr/>
        </p:nvSpPr>
        <p:spPr>
          <a:xfrm>
            <a:off x="3337272" y="3912919"/>
            <a:ext cx="1367336" cy="549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5.</a:t>
            </a:r>
            <a:r>
              <a:rPr lang="zh-CN" altLang="en-US" dirty="0">
                <a:solidFill>
                  <a:schemeClr val="tx1"/>
                </a:solidFill>
              </a:rPr>
              <a:t>提交</a:t>
            </a:r>
          </a:p>
        </p:txBody>
      </p:sp>
      <p:sp>
        <p:nvSpPr>
          <p:cNvPr id="32" name="矩形 31">
            <a:extLst>
              <a:ext uri="{FF2B5EF4-FFF2-40B4-BE49-F238E27FC236}">
                <a16:creationId xmlns:a16="http://schemas.microsoft.com/office/drawing/2014/main" id="{879EA5E3-2C72-4498-B276-355BD3EA168F}"/>
              </a:ext>
            </a:extLst>
          </p:cNvPr>
          <p:cNvSpPr/>
          <p:nvPr/>
        </p:nvSpPr>
        <p:spPr>
          <a:xfrm>
            <a:off x="1247441" y="3082502"/>
            <a:ext cx="674565" cy="795074"/>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
        <p:nvSpPr>
          <p:cNvPr id="33" name="矩形 32">
            <a:extLst>
              <a:ext uri="{FF2B5EF4-FFF2-40B4-BE49-F238E27FC236}">
                <a16:creationId xmlns:a16="http://schemas.microsoft.com/office/drawing/2014/main" id="{DFD0C5C4-6156-4BFD-AC75-DBC035514E37}"/>
              </a:ext>
            </a:extLst>
          </p:cNvPr>
          <p:cNvSpPr/>
          <p:nvPr/>
        </p:nvSpPr>
        <p:spPr>
          <a:xfrm>
            <a:off x="6419777" y="2901443"/>
            <a:ext cx="674565" cy="795074"/>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75000"/>
                    <a:lumOff val="25000"/>
                  </a:schemeClr>
                </a:solidFill>
              </a:rPr>
              <a:t>VM </a:t>
            </a:r>
            <a:endParaRPr lang="zh-CN" altLang="en-US">
              <a:solidFill>
                <a:schemeClr val="tx1">
                  <a:lumMod val="75000"/>
                  <a:lumOff val="25000"/>
                </a:schemeClr>
              </a:solidFill>
            </a:endParaRPr>
          </a:p>
        </p:txBody>
      </p:sp>
    </p:spTree>
    <p:extLst>
      <p:ext uri="{BB962C8B-B14F-4D97-AF65-F5344CB8AC3E}">
        <p14:creationId xmlns:p14="http://schemas.microsoft.com/office/powerpoint/2010/main" val="102859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fill="hold" grpId="1"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7" grpId="0"/>
      <p:bldP spid="29" grpId="0"/>
      <p:bldP spid="31" grpId="0"/>
      <p:bldP spid="32" grpId="0" animBg="1"/>
      <p:bldP spid="32" grpId="1" animBg="1"/>
      <p:bldP spid="33" grpId="0" animBg="1"/>
      <p:bldP spid="3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17</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2997937" cy="369332"/>
          </a:xfrm>
          <a:prstGeom prst="rect">
            <a:avLst/>
          </a:prstGeom>
          <a:noFill/>
        </p:spPr>
        <p:txBody>
          <a:bodyPr wrap="square" rtlCol="0">
            <a:spAutoFit/>
          </a:bodyPr>
          <a:lstStyle/>
          <a:p>
            <a:r>
              <a:rPr lang="zh-CN" altLang="en-US" b="1" dirty="0" smtClean="0">
                <a:latin typeface="+mn-ea"/>
              </a:rPr>
              <a:t>（</a:t>
            </a:r>
            <a:r>
              <a:rPr lang="en-US" altLang="zh-CN" b="1" dirty="0" smtClean="0">
                <a:latin typeface="+mn-ea"/>
              </a:rPr>
              <a:t>3</a:t>
            </a:r>
            <a:r>
              <a:rPr lang="zh-CN" altLang="en-US" b="1" dirty="0" smtClean="0">
                <a:latin typeface="+mn-ea"/>
              </a:rPr>
              <a:t>）迁移</a:t>
            </a:r>
            <a:r>
              <a:rPr lang="zh-CN" altLang="en-US" b="1" dirty="0">
                <a:latin typeface="+mn-ea"/>
              </a:rPr>
              <a:t>内容</a:t>
            </a:r>
          </a:p>
        </p:txBody>
      </p:sp>
      <p:sp>
        <p:nvSpPr>
          <p:cNvPr id="7" name="矩形 6"/>
          <p:cNvSpPr/>
          <p:nvPr/>
        </p:nvSpPr>
        <p:spPr>
          <a:xfrm>
            <a:off x="960034" y="1958138"/>
            <a:ext cx="7350589" cy="2031325"/>
          </a:xfrm>
          <a:prstGeom prst="rect">
            <a:avLst/>
          </a:prstGeom>
        </p:spPr>
        <p:txBody>
          <a:bodyPr wrap="square">
            <a:spAutoFit/>
          </a:bodyPr>
          <a:lstStyle/>
          <a:p>
            <a:r>
              <a:rPr lang="zh-CN" altLang="en-US" dirty="0"/>
              <a:t>第一阶段，</a:t>
            </a:r>
            <a:r>
              <a:rPr lang="en-US" altLang="zh-CN" dirty="0"/>
              <a:t>Push</a:t>
            </a:r>
            <a:r>
              <a:rPr lang="zh-CN" altLang="en-US" dirty="0"/>
              <a:t>阶段</a:t>
            </a:r>
            <a:r>
              <a:rPr lang="zh-CN" altLang="en-US" dirty="0" smtClean="0"/>
              <a:t>。</a:t>
            </a:r>
            <a:r>
              <a:rPr lang="en-US" altLang="zh-CN" dirty="0" smtClean="0"/>
              <a:t>VM</a:t>
            </a:r>
            <a:r>
              <a:rPr lang="zh-CN" altLang="en-US" dirty="0" smtClean="0"/>
              <a:t>运行时，将内存页面复制到目标机器。</a:t>
            </a:r>
            <a:endParaRPr lang="en-US" altLang="zh-CN" dirty="0" smtClean="0"/>
          </a:p>
          <a:p>
            <a:endParaRPr lang="en-US" altLang="zh-CN" dirty="0" smtClean="0"/>
          </a:p>
          <a:p>
            <a:r>
              <a:rPr lang="zh-CN" altLang="en-US" dirty="0"/>
              <a:t>第二阶段，</a:t>
            </a:r>
            <a:r>
              <a:rPr lang="en-US" altLang="zh-CN" dirty="0"/>
              <a:t>Stop-and-Copy</a:t>
            </a:r>
            <a:r>
              <a:rPr lang="zh-CN" altLang="en-US" dirty="0"/>
              <a:t>阶段</a:t>
            </a:r>
            <a:r>
              <a:rPr lang="zh-CN" altLang="en-US" dirty="0" smtClean="0"/>
              <a:t>。</a:t>
            </a:r>
            <a:r>
              <a:rPr lang="en-US" altLang="zh-CN" dirty="0" smtClean="0"/>
              <a:t>VM</a:t>
            </a:r>
            <a:r>
              <a:rPr lang="zh-CN" altLang="en-US" dirty="0" smtClean="0"/>
              <a:t>停止工作，将剩余内存页面复制到目标机器，然后在目标机器上重启新的</a:t>
            </a:r>
            <a:r>
              <a:rPr lang="en-US" altLang="zh-CN" dirty="0" smtClean="0"/>
              <a:t>VM</a:t>
            </a:r>
            <a:r>
              <a:rPr lang="zh-CN" altLang="en-US" dirty="0" smtClean="0"/>
              <a:t>。</a:t>
            </a:r>
            <a:endParaRPr lang="zh-CN" altLang="en-US" dirty="0"/>
          </a:p>
          <a:p>
            <a:endParaRPr lang="en-US" altLang="zh-CN" dirty="0" smtClean="0"/>
          </a:p>
          <a:p>
            <a:r>
              <a:rPr lang="zh-CN" altLang="en-US" dirty="0" smtClean="0"/>
              <a:t>第三</a:t>
            </a:r>
            <a:r>
              <a:rPr lang="zh-CN" altLang="en-US" dirty="0"/>
              <a:t>阶段，</a:t>
            </a:r>
            <a:r>
              <a:rPr lang="en-US" altLang="zh-CN" dirty="0"/>
              <a:t>Pull</a:t>
            </a:r>
            <a:r>
              <a:rPr lang="zh-CN" altLang="en-US" dirty="0"/>
              <a:t>阶段</a:t>
            </a:r>
            <a:r>
              <a:rPr lang="zh-CN" altLang="en-US" dirty="0" smtClean="0"/>
              <a:t>。新</a:t>
            </a:r>
            <a:r>
              <a:rPr lang="en-US" altLang="zh-CN" dirty="0" smtClean="0"/>
              <a:t>VM</a:t>
            </a:r>
            <a:r>
              <a:rPr lang="zh-CN" altLang="en-US" dirty="0" smtClean="0"/>
              <a:t>运行过程中，如果访问到未被复制的页面，产生页错误，并从源</a:t>
            </a:r>
            <a:r>
              <a:rPr lang="en-US" altLang="zh-CN" dirty="0" smtClean="0"/>
              <a:t>VM</a:t>
            </a:r>
            <a:r>
              <a:rPr lang="zh-CN" altLang="en-US" dirty="0" smtClean="0"/>
              <a:t>处把该页复制过来。</a:t>
            </a:r>
            <a:endParaRPr lang="zh-CN" altLang="en-US" dirty="0"/>
          </a:p>
        </p:txBody>
      </p:sp>
      <p:sp>
        <p:nvSpPr>
          <p:cNvPr id="10" name="矩形 9"/>
          <p:cNvSpPr/>
          <p:nvPr/>
        </p:nvSpPr>
        <p:spPr>
          <a:xfrm>
            <a:off x="1097053" y="4333006"/>
            <a:ext cx="7329317" cy="923330"/>
          </a:xfrm>
          <a:prstGeom prst="rect">
            <a:avLst/>
          </a:prstGeom>
          <a:solidFill>
            <a:schemeClr val="bg2"/>
          </a:solidFill>
          <a:ln>
            <a:solidFill>
              <a:schemeClr val="tx1">
                <a:lumMod val="50000"/>
                <a:lumOff val="50000"/>
              </a:schemeClr>
            </a:solidFill>
          </a:ln>
        </p:spPr>
        <p:txBody>
          <a:bodyPr wrap="square">
            <a:spAutoFit/>
          </a:bodyPr>
          <a:lstStyle/>
          <a:p>
            <a:pPr>
              <a:lnSpc>
                <a:spcPct val="150000"/>
              </a:lnSpc>
            </a:pPr>
            <a:r>
              <a:rPr lang="zh-CN" altLang="en-US">
                <a:solidFill>
                  <a:schemeClr val="tx1">
                    <a:lumMod val="75000"/>
                    <a:lumOff val="25000"/>
                  </a:schemeClr>
                </a:solidFill>
              </a:rPr>
              <a:t>实际上，迁移内存没有必要同时包含上述三个阶段，目前大部分的迁移策略只包含其中的一个或者两个阶段。</a:t>
            </a:r>
          </a:p>
        </p:txBody>
      </p:sp>
      <p:sp>
        <p:nvSpPr>
          <p:cNvPr id="16" name="矩形 15">
            <a:extLst>
              <a:ext uri="{FF2B5EF4-FFF2-40B4-BE49-F238E27FC236}">
                <a16:creationId xmlns:a16="http://schemas.microsoft.com/office/drawing/2014/main" id="{AE877859-C208-4480-A0AE-5CAE3F1069A7}"/>
              </a:ext>
            </a:extLst>
          </p:cNvPr>
          <p:cNvSpPr/>
          <p:nvPr/>
        </p:nvSpPr>
        <p:spPr>
          <a:xfrm>
            <a:off x="960034" y="1335432"/>
            <a:ext cx="1569660" cy="369332"/>
          </a:xfrm>
          <a:prstGeom prst="rect">
            <a:avLst/>
          </a:prstGeom>
          <a:solidFill>
            <a:schemeClr val="accent6"/>
          </a:solidFill>
        </p:spPr>
        <p:txBody>
          <a:bodyPr wrap="none">
            <a:spAutoFit/>
          </a:bodyPr>
          <a:lstStyle/>
          <a:p>
            <a:r>
              <a:rPr lang="zh-CN" altLang="en-US" dirty="0">
                <a:solidFill>
                  <a:schemeClr val="bg1"/>
                </a:solidFill>
              </a:rPr>
              <a:t>①内存的迁移</a:t>
            </a:r>
          </a:p>
        </p:txBody>
      </p:sp>
    </p:spTree>
    <p:extLst>
      <p:ext uri="{BB962C8B-B14F-4D97-AF65-F5344CB8AC3E}">
        <p14:creationId xmlns:p14="http://schemas.microsoft.com/office/powerpoint/2010/main" val="357110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18</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graphicFrame>
        <p:nvGraphicFramePr>
          <p:cNvPr id="13" name="表格 12"/>
          <p:cNvGraphicFramePr>
            <a:graphicFrameLocks noGrp="1"/>
          </p:cNvGraphicFramePr>
          <p:nvPr>
            <p:extLst>
              <p:ext uri="{D42A27DB-BD31-4B8C-83A1-F6EECF244321}">
                <p14:modId xmlns:p14="http://schemas.microsoft.com/office/powerpoint/2010/main" val="1157244462"/>
              </p:ext>
            </p:extLst>
          </p:nvPr>
        </p:nvGraphicFramePr>
        <p:xfrm>
          <a:off x="236959" y="1034873"/>
          <a:ext cx="8597852" cy="4759185"/>
        </p:xfrm>
        <a:graphic>
          <a:graphicData uri="http://schemas.openxmlformats.org/drawingml/2006/table">
            <a:tbl>
              <a:tblPr firstRow="1" bandRow="1">
                <a:tableStyleId>{93296810-A885-4BE3-A3E7-6D5BEEA58F35}</a:tableStyleId>
              </a:tblPr>
              <a:tblGrid>
                <a:gridCol w="2598812">
                  <a:extLst>
                    <a:ext uri="{9D8B030D-6E8A-4147-A177-3AD203B41FA5}">
                      <a16:colId xmlns:a16="http://schemas.microsoft.com/office/drawing/2014/main" val="20000"/>
                    </a:ext>
                  </a:extLst>
                </a:gridCol>
                <a:gridCol w="5999040">
                  <a:extLst>
                    <a:ext uri="{9D8B030D-6E8A-4147-A177-3AD203B41FA5}">
                      <a16:colId xmlns:a16="http://schemas.microsoft.com/office/drawing/2014/main" val="20001"/>
                    </a:ext>
                  </a:extLst>
                </a:gridCol>
              </a:tblGrid>
              <a:tr h="7815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a:solidFill>
                            <a:schemeClr val="bg1"/>
                          </a:solidFill>
                        </a:rPr>
                        <a:t>迁移方案</a:t>
                      </a:r>
                    </a:p>
                  </a:txBody>
                  <a:tcPr anchor="ctr"/>
                </a:tc>
                <a:tc>
                  <a:txBody>
                    <a:bodyPr/>
                    <a:lstStyle/>
                    <a:p>
                      <a:pPr algn="l"/>
                      <a:r>
                        <a:rPr lang="zh-CN" altLang="en-US" sz="2000"/>
                        <a:t>优势与劣势</a:t>
                      </a:r>
                    </a:p>
                  </a:txBody>
                  <a:tcPr anchor="ctr"/>
                </a:tc>
                <a:extLst>
                  <a:ext uri="{0D108BD9-81ED-4DB2-BD59-A6C34878D82A}">
                    <a16:rowId xmlns:a16="http://schemas.microsoft.com/office/drawing/2014/main" val="10000"/>
                  </a:ext>
                </a:extLst>
              </a:tr>
              <a:tr h="1230197">
                <a:tc>
                  <a:txBody>
                    <a:bodyPr/>
                    <a:lstStyle/>
                    <a:p>
                      <a:pPr>
                        <a:lnSpc>
                          <a:spcPct val="150000"/>
                        </a:lnSpc>
                      </a:pPr>
                      <a:r>
                        <a:rPr lang="en-US" altLang="zh-CN" sz="1800">
                          <a:solidFill>
                            <a:schemeClr val="tx1">
                              <a:lumMod val="75000"/>
                              <a:lumOff val="25000"/>
                            </a:schemeClr>
                          </a:solidFill>
                        </a:rPr>
                        <a:t>Stop-and-Copy</a:t>
                      </a:r>
                      <a:endParaRPr lang="zh-CN" altLang="en-US" sz="1800">
                        <a:solidFill>
                          <a:schemeClr val="tx1">
                            <a:lumMod val="75000"/>
                            <a:lumOff val="25000"/>
                          </a:schemeClr>
                        </a:solidFill>
                      </a:endParaRPr>
                    </a:p>
                  </a:txBody>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a:solidFill>
                            <a:schemeClr val="tx1">
                              <a:lumMod val="75000"/>
                              <a:lumOff val="25000"/>
                            </a:schemeClr>
                          </a:solidFill>
                        </a:rPr>
                        <a:t>方法比较简单</a:t>
                      </a:r>
                      <a:endParaRPr lang="en-US" altLang="zh-CN" sz="1800">
                        <a:solidFill>
                          <a:schemeClr val="tx1">
                            <a:lumMod val="75000"/>
                            <a:lumOff val="25000"/>
                          </a:schemeClr>
                        </a:solidFill>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a:solidFill>
                            <a:schemeClr val="tx1">
                              <a:lumMod val="75000"/>
                              <a:lumOff val="25000"/>
                            </a:schemeClr>
                          </a:solidFill>
                        </a:rPr>
                        <a:t>总迁移时间也最短</a:t>
                      </a:r>
                      <a:endParaRPr lang="en-US" altLang="zh-CN" sz="1800">
                        <a:solidFill>
                          <a:schemeClr val="tx1">
                            <a:lumMod val="75000"/>
                            <a:lumOff val="25000"/>
                          </a:schemeClr>
                        </a:solidFill>
                      </a:endParaRPr>
                    </a:p>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1800">
                          <a:solidFill>
                            <a:schemeClr val="tx1">
                              <a:lumMod val="75000"/>
                              <a:lumOff val="25000"/>
                            </a:schemeClr>
                          </a:solidFill>
                        </a:rPr>
                        <a:t>停机时间无法接受</a:t>
                      </a:r>
                    </a:p>
                  </a:txBody>
                  <a:tcPr/>
                </a:tc>
                <a:extLst>
                  <a:ext uri="{0D108BD9-81ED-4DB2-BD59-A6C34878D82A}">
                    <a16:rowId xmlns:a16="http://schemas.microsoft.com/office/drawing/2014/main" val="10001"/>
                  </a:ext>
                </a:extLst>
              </a:tr>
              <a:tr h="1230197">
                <a:tc>
                  <a:txBody>
                    <a:bodyPr/>
                    <a:lstStyle/>
                    <a:p>
                      <a:pPr>
                        <a:lnSpc>
                          <a:spcPct val="150000"/>
                        </a:lnSpc>
                      </a:pPr>
                      <a:r>
                        <a:rPr lang="en-US" altLang="zh-CN" sz="1800">
                          <a:solidFill>
                            <a:schemeClr val="tx1">
                              <a:lumMod val="75000"/>
                              <a:lumOff val="25000"/>
                            </a:schemeClr>
                          </a:solidFill>
                        </a:rPr>
                        <a:t>Stop-and-Copy</a:t>
                      </a:r>
                      <a:r>
                        <a:rPr lang="zh-CN" altLang="en-US" sz="1800">
                          <a:solidFill>
                            <a:schemeClr val="tx1">
                              <a:lumMod val="75000"/>
                              <a:lumOff val="25000"/>
                            </a:schemeClr>
                          </a:solidFill>
                        </a:rPr>
                        <a:t>和</a:t>
                      </a:r>
                      <a:r>
                        <a:rPr lang="en-US" altLang="zh-CN" sz="1800">
                          <a:solidFill>
                            <a:schemeClr val="tx1">
                              <a:lumMod val="75000"/>
                              <a:lumOff val="25000"/>
                            </a:schemeClr>
                          </a:solidFill>
                        </a:rPr>
                        <a:t>Pull</a:t>
                      </a:r>
                      <a:r>
                        <a:rPr lang="zh-CN" altLang="en-US" sz="1800">
                          <a:solidFill>
                            <a:schemeClr val="tx1">
                              <a:lumMod val="75000"/>
                              <a:lumOff val="25000"/>
                            </a:schemeClr>
                          </a:solidFill>
                        </a:rPr>
                        <a:t>阶段结合</a:t>
                      </a:r>
                    </a:p>
                  </a:txBody>
                  <a:tcPr/>
                </a:tc>
                <a:tc>
                  <a:txBody>
                    <a:bodyPr/>
                    <a:lstStyle/>
                    <a:p>
                      <a:pPr marL="285750" indent="-285750">
                        <a:lnSpc>
                          <a:spcPct val="150000"/>
                        </a:lnSpc>
                        <a:buFont typeface="Wingdings" panose="05000000000000000000" pitchFamily="2" charset="2"/>
                        <a:buChar char="l"/>
                      </a:pPr>
                      <a:r>
                        <a:rPr lang="zh-CN" altLang="en-US" sz="1800">
                          <a:solidFill>
                            <a:schemeClr val="tx1">
                              <a:lumMod val="75000"/>
                              <a:lumOff val="25000"/>
                            </a:schemeClr>
                          </a:solidFill>
                        </a:rPr>
                        <a:t>停机时间很短</a:t>
                      </a:r>
                      <a:endParaRPr lang="en-US" altLang="zh-CN" sz="180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z="1800">
                          <a:solidFill>
                            <a:schemeClr val="tx1">
                              <a:lumMod val="75000"/>
                              <a:lumOff val="25000"/>
                            </a:schemeClr>
                          </a:solidFill>
                        </a:rPr>
                        <a:t>总迁移时间很长</a:t>
                      </a:r>
                      <a:endParaRPr lang="en-US" altLang="zh-CN" sz="1800">
                        <a:solidFill>
                          <a:schemeClr val="tx1">
                            <a:lumMod val="75000"/>
                            <a:lumOff val="25000"/>
                          </a:schemeClr>
                        </a:solidFill>
                      </a:endParaRPr>
                    </a:p>
                    <a:p>
                      <a:pPr marL="285750" indent="-285750">
                        <a:lnSpc>
                          <a:spcPct val="150000"/>
                        </a:lnSpc>
                        <a:buFont typeface="Wingdings" panose="05000000000000000000" pitchFamily="2" charset="2"/>
                        <a:buChar char="l"/>
                      </a:pPr>
                      <a:r>
                        <a:rPr lang="en-US" altLang="zh-CN" sz="1800">
                          <a:solidFill>
                            <a:schemeClr val="tx1">
                              <a:lumMod val="75000"/>
                              <a:lumOff val="25000"/>
                            </a:schemeClr>
                          </a:solidFill>
                        </a:rPr>
                        <a:t>Pull</a:t>
                      </a:r>
                      <a:r>
                        <a:rPr lang="zh-CN" altLang="en-US" sz="1800">
                          <a:solidFill>
                            <a:schemeClr val="tx1">
                              <a:lumMod val="75000"/>
                              <a:lumOff val="25000"/>
                            </a:schemeClr>
                          </a:solidFill>
                        </a:rPr>
                        <a:t>阶段复制造成的性能下降</a:t>
                      </a:r>
                    </a:p>
                  </a:txBody>
                  <a:tcPr/>
                </a:tc>
                <a:extLst>
                  <a:ext uri="{0D108BD9-81ED-4DB2-BD59-A6C34878D82A}">
                    <a16:rowId xmlns:a16="http://schemas.microsoft.com/office/drawing/2014/main" val="10002"/>
                  </a:ext>
                </a:extLst>
              </a:tr>
              <a:tr h="1257369">
                <a:tc>
                  <a:txBody>
                    <a:bodyPr/>
                    <a:lstStyle/>
                    <a:p>
                      <a:pPr>
                        <a:lnSpc>
                          <a:spcPct val="150000"/>
                        </a:lnSpc>
                      </a:pPr>
                      <a:r>
                        <a:rPr lang="en-US" altLang="zh-CN" sz="1800" dirty="0">
                          <a:solidFill>
                            <a:schemeClr val="tx1">
                              <a:lumMod val="75000"/>
                              <a:lumOff val="25000"/>
                            </a:schemeClr>
                          </a:solidFill>
                        </a:rPr>
                        <a:t>Push</a:t>
                      </a:r>
                      <a:r>
                        <a:rPr lang="zh-CN" altLang="en-US" sz="1800" dirty="0">
                          <a:solidFill>
                            <a:schemeClr val="tx1">
                              <a:lumMod val="75000"/>
                              <a:lumOff val="25000"/>
                            </a:schemeClr>
                          </a:solidFill>
                        </a:rPr>
                        <a:t>和</a:t>
                      </a:r>
                      <a:r>
                        <a:rPr lang="en-US" altLang="zh-CN" sz="1800" dirty="0">
                          <a:solidFill>
                            <a:schemeClr val="tx1">
                              <a:lumMod val="75000"/>
                              <a:lumOff val="25000"/>
                            </a:schemeClr>
                          </a:solidFill>
                        </a:rPr>
                        <a:t>Stop-and-Copy</a:t>
                      </a:r>
                      <a:r>
                        <a:rPr lang="zh-CN" altLang="en-US" sz="1800" dirty="0">
                          <a:solidFill>
                            <a:schemeClr val="tx1">
                              <a:lumMod val="75000"/>
                              <a:lumOff val="25000"/>
                            </a:schemeClr>
                          </a:solidFill>
                        </a:rPr>
                        <a:t>阶段结合</a:t>
                      </a:r>
                    </a:p>
                  </a:txBody>
                  <a:tcPr/>
                </a:tc>
                <a:tc>
                  <a:txBody>
                    <a:bodyPr/>
                    <a:lstStyle/>
                    <a:p>
                      <a:pPr marL="285750" indent="-285750">
                        <a:lnSpc>
                          <a:spcPct val="150000"/>
                        </a:lnSpc>
                        <a:buFont typeface="Wingdings" panose="05000000000000000000" pitchFamily="2" charset="2"/>
                        <a:buChar char="l"/>
                      </a:pPr>
                      <a:r>
                        <a:rPr lang="zh-CN" altLang="en-US" sz="1800" dirty="0">
                          <a:solidFill>
                            <a:schemeClr val="tx1">
                              <a:lumMod val="75000"/>
                              <a:lumOff val="25000"/>
                            </a:schemeClr>
                          </a:solidFill>
                        </a:rPr>
                        <a:t>平衡了停机时间和总迁移时间之间的矛盾</a:t>
                      </a:r>
                      <a:endParaRPr lang="en-US" altLang="zh-CN" sz="1800"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z="1800" dirty="0">
                          <a:solidFill>
                            <a:schemeClr val="tx1">
                              <a:lumMod val="75000"/>
                              <a:lumOff val="25000"/>
                            </a:schemeClr>
                          </a:solidFill>
                        </a:rPr>
                        <a:t>需要有一种算法能够测定工作集，以避免反复重传</a:t>
                      </a:r>
                      <a:endParaRPr lang="en-US" altLang="zh-CN" sz="1800"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z="1800" dirty="0">
                          <a:solidFill>
                            <a:schemeClr val="tx1">
                              <a:lumMod val="75000"/>
                              <a:lumOff val="25000"/>
                            </a:schemeClr>
                          </a:solidFill>
                        </a:rPr>
                        <a:t>可能会占用大量的网络带宽，对其他服务造成影响</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162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19</a:t>
            </a:fld>
            <a:endParaRPr lang="zh-CN" altLang="en-US" dirty="0"/>
          </a:p>
        </p:txBody>
      </p:sp>
      <p:sp>
        <p:nvSpPr>
          <p:cNvPr id="3" name="矩形 2"/>
          <p:cNvSpPr/>
          <p:nvPr/>
        </p:nvSpPr>
        <p:spPr>
          <a:xfrm>
            <a:off x="361984" y="1496680"/>
            <a:ext cx="4138579" cy="3831818"/>
          </a:xfrm>
          <a:prstGeom prst="rect">
            <a:avLst/>
          </a:prstGeom>
        </p:spPr>
        <p:txBody>
          <a:bodyPr wrap="square">
            <a:spAutoFit/>
          </a:bodyPr>
          <a:lstStyle/>
          <a:p>
            <a:pPr>
              <a:lnSpc>
                <a:spcPct val="150000"/>
              </a:lnSpc>
            </a:pPr>
            <a:r>
              <a:rPr lang="zh-CN" altLang="en-US" dirty="0">
                <a:solidFill>
                  <a:schemeClr val="tx1">
                    <a:lumMod val="75000"/>
                    <a:lumOff val="25000"/>
                  </a:schemeClr>
                </a:solidFill>
              </a:rPr>
              <a:t>虚拟机这种系统级别的封装方式意味着迁移时</a:t>
            </a:r>
            <a:r>
              <a:rPr lang="en-US" altLang="zh-CN" dirty="0">
                <a:solidFill>
                  <a:schemeClr val="tx1">
                    <a:lumMod val="75000"/>
                    <a:lumOff val="25000"/>
                  </a:schemeClr>
                </a:solidFill>
              </a:rPr>
              <a:t>VM</a:t>
            </a:r>
            <a:r>
              <a:rPr lang="zh-CN" altLang="en-US" dirty="0">
                <a:solidFill>
                  <a:schemeClr val="tx1">
                    <a:lumMod val="75000"/>
                    <a:lumOff val="25000"/>
                  </a:schemeClr>
                </a:solidFill>
              </a:rPr>
              <a:t>的所有网络设备，包括协议状态（如</a:t>
            </a:r>
            <a:r>
              <a:rPr lang="en-US" altLang="zh-CN" dirty="0">
                <a:solidFill>
                  <a:schemeClr val="tx1">
                    <a:lumMod val="75000"/>
                    <a:lumOff val="25000"/>
                  </a:schemeClr>
                </a:solidFill>
              </a:rPr>
              <a:t>TCP</a:t>
            </a:r>
            <a:r>
              <a:rPr lang="zh-CN" altLang="en-US" dirty="0">
                <a:solidFill>
                  <a:schemeClr val="tx1">
                    <a:lumMod val="75000"/>
                    <a:lumOff val="25000"/>
                  </a:schemeClr>
                </a:solidFill>
              </a:rPr>
              <a:t>连接状态）以及</a:t>
            </a:r>
            <a:r>
              <a:rPr lang="en-US" altLang="zh-CN" dirty="0">
                <a:solidFill>
                  <a:schemeClr val="tx1">
                    <a:lumMod val="75000"/>
                    <a:lumOff val="25000"/>
                  </a:schemeClr>
                </a:solidFill>
              </a:rPr>
              <a:t>IP</a:t>
            </a:r>
            <a:r>
              <a:rPr lang="zh-CN" altLang="en-US" dirty="0">
                <a:solidFill>
                  <a:schemeClr val="tx1">
                    <a:lumMod val="75000"/>
                    <a:lumOff val="25000"/>
                  </a:schemeClr>
                </a:solidFill>
              </a:rPr>
              <a:t>地址都要随之一起迁移。</a:t>
            </a: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在局域网内，可以通过发送</a:t>
            </a:r>
            <a:r>
              <a:rPr lang="en-US" altLang="zh-CN" dirty="0">
                <a:solidFill>
                  <a:schemeClr val="tx1">
                    <a:lumMod val="75000"/>
                    <a:lumOff val="25000"/>
                  </a:schemeClr>
                </a:solidFill>
              </a:rPr>
              <a:t>ARP</a:t>
            </a:r>
            <a:r>
              <a:rPr lang="zh-CN" altLang="en-US" b="1" dirty="0">
                <a:solidFill>
                  <a:srgbClr val="FF0000"/>
                </a:solidFill>
              </a:rPr>
              <a:t>重定向包</a:t>
            </a:r>
            <a:r>
              <a:rPr lang="zh-CN" altLang="en-US" dirty="0">
                <a:solidFill>
                  <a:schemeClr val="tx1">
                    <a:lumMod val="75000"/>
                    <a:lumOff val="25000"/>
                  </a:schemeClr>
                </a:solidFill>
              </a:rPr>
              <a:t>，将</a:t>
            </a:r>
            <a:r>
              <a:rPr lang="en-US" altLang="zh-CN" dirty="0">
                <a:solidFill>
                  <a:schemeClr val="tx1">
                    <a:lumMod val="75000"/>
                    <a:lumOff val="25000"/>
                  </a:schemeClr>
                </a:solidFill>
              </a:rPr>
              <a:t>VM</a:t>
            </a:r>
            <a:r>
              <a:rPr lang="zh-CN" altLang="en-US" dirty="0">
                <a:solidFill>
                  <a:schemeClr val="tx1">
                    <a:lumMod val="75000"/>
                    <a:lumOff val="25000"/>
                  </a:schemeClr>
                </a:solidFill>
              </a:rPr>
              <a:t>的</a:t>
            </a:r>
            <a:r>
              <a:rPr lang="en-US" altLang="zh-CN" dirty="0">
                <a:solidFill>
                  <a:schemeClr val="tx1">
                    <a:lumMod val="75000"/>
                    <a:lumOff val="25000"/>
                  </a:schemeClr>
                </a:solidFill>
              </a:rPr>
              <a:t>IP</a:t>
            </a:r>
            <a:r>
              <a:rPr lang="zh-CN" altLang="en-US" dirty="0">
                <a:solidFill>
                  <a:schemeClr val="tx1">
                    <a:lumMod val="75000"/>
                    <a:lumOff val="25000"/>
                  </a:schemeClr>
                </a:solidFill>
              </a:rPr>
              <a:t>地址与目的机器的</a:t>
            </a:r>
            <a:r>
              <a:rPr lang="en-US" altLang="zh-CN" dirty="0">
                <a:solidFill>
                  <a:schemeClr val="tx1">
                    <a:lumMod val="75000"/>
                    <a:lumOff val="25000"/>
                  </a:schemeClr>
                </a:solidFill>
              </a:rPr>
              <a:t>MAC</a:t>
            </a:r>
            <a:r>
              <a:rPr lang="zh-CN" altLang="en-US" dirty="0">
                <a:solidFill>
                  <a:schemeClr val="tx1">
                    <a:lumMod val="75000"/>
                    <a:lumOff val="25000"/>
                  </a:schemeClr>
                </a:solidFill>
              </a:rPr>
              <a:t>地址相绑定，之后的所有包就可以发送到目的机器上。</a:t>
            </a:r>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7" name="矩形 6"/>
          <p:cNvSpPr/>
          <p:nvPr/>
        </p:nvSpPr>
        <p:spPr>
          <a:xfrm>
            <a:off x="370960" y="893575"/>
            <a:ext cx="2031325" cy="369332"/>
          </a:xfrm>
          <a:prstGeom prst="rect">
            <a:avLst/>
          </a:prstGeom>
          <a:solidFill>
            <a:schemeClr val="accent6"/>
          </a:solidFill>
        </p:spPr>
        <p:txBody>
          <a:bodyPr wrap="none">
            <a:spAutoFit/>
          </a:bodyPr>
          <a:lstStyle/>
          <a:p>
            <a:r>
              <a:rPr lang="zh-CN" altLang="en-US" dirty="0">
                <a:solidFill>
                  <a:schemeClr val="bg1"/>
                </a:solidFill>
              </a:rPr>
              <a:t>②网络资源的迁移</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8375" y="1598734"/>
            <a:ext cx="3865216" cy="3865216"/>
          </a:xfrm>
          <a:prstGeom prst="rect">
            <a:avLst/>
          </a:prstGeom>
        </p:spPr>
      </p:pic>
    </p:spTree>
    <p:extLst>
      <p:ext uri="{BB962C8B-B14F-4D97-AF65-F5344CB8AC3E}">
        <p14:creationId xmlns:p14="http://schemas.microsoft.com/office/powerpoint/2010/main" val="356274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_1"/>
          <p:cNvSpPr/>
          <p:nvPr/>
        </p:nvSpPr>
        <p:spPr>
          <a:xfrm>
            <a:off x="199435" y="96020"/>
            <a:ext cx="3334567"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7.1  </a:t>
            </a:r>
            <a:r>
              <a:rPr lang="zh-CN" altLang="en-US" sz="2400" b="1" spc="225" dirty="0">
                <a:solidFill>
                  <a:schemeClr val="bg1"/>
                </a:solidFill>
                <a:latin typeface="微软雅黑" panose="020B0503020204020204" pitchFamily="34" charset="-122"/>
                <a:ea typeface="微软雅黑" panose="020B0503020204020204" pitchFamily="34" charset="-122"/>
              </a:rPr>
              <a:t>虚拟化技术简介</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pPr/>
              <a:t>2</a:t>
            </a:fld>
            <a:endParaRPr lang="zh-CN" altLang="en-US" dirty="0"/>
          </a:p>
        </p:txBody>
      </p:sp>
      <p:sp>
        <p:nvSpPr>
          <p:cNvPr id="52" name="矩形 51">
            <a:extLst>
              <a:ext uri="{FF2B5EF4-FFF2-40B4-BE49-F238E27FC236}">
                <a16:creationId xmlns:a16="http://schemas.microsoft.com/office/drawing/2014/main" id="{B8FD5C40-C588-4908-B200-C8AAFF9D9EB5}"/>
              </a:ext>
            </a:extLst>
          </p:cNvPr>
          <p:cNvSpPr/>
          <p:nvPr/>
        </p:nvSpPr>
        <p:spPr>
          <a:xfrm>
            <a:off x="1878796" y="1234029"/>
            <a:ext cx="7170204" cy="923330"/>
          </a:xfrm>
          <a:prstGeom prst="rect">
            <a:avLst/>
          </a:prstGeom>
        </p:spPr>
        <p:txBody>
          <a:bodyPr wrap="square">
            <a:spAutoFit/>
          </a:bodyPr>
          <a:lstStyle/>
          <a:p>
            <a:r>
              <a:rPr lang="zh-CN" altLang="en-US" dirty="0"/>
              <a:t>利用软件或固件管理程序构成</a:t>
            </a:r>
            <a:r>
              <a:rPr lang="zh-CN" altLang="en-US" b="1" dirty="0"/>
              <a:t>虚拟化层</a:t>
            </a:r>
            <a:r>
              <a:rPr lang="zh-CN" altLang="en-US" dirty="0"/>
              <a:t>，把物理资源映射为虚拟资源。</a:t>
            </a:r>
            <a:endParaRPr lang="en-US" altLang="zh-CN" dirty="0"/>
          </a:p>
          <a:p>
            <a:endParaRPr lang="en-US" altLang="zh-CN" dirty="0"/>
          </a:p>
          <a:p>
            <a:r>
              <a:rPr lang="zh-CN" altLang="en-US" dirty="0"/>
              <a:t>在虚拟资源上可以安装和部署多个虚拟机，实现多用户共享物理资源。 </a:t>
            </a:r>
          </a:p>
        </p:txBody>
      </p:sp>
      <p:sp>
        <p:nvSpPr>
          <p:cNvPr id="53" name="AutoShape 8">
            <a:extLst>
              <a:ext uri="{FF2B5EF4-FFF2-40B4-BE49-F238E27FC236}">
                <a16:creationId xmlns:a16="http://schemas.microsoft.com/office/drawing/2014/main" id="{0DB8AC0D-21F8-4FB6-ACF7-57310939E3AC}"/>
              </a:ext>
            </a:extLst>
          </p:cNvPr>
          <p:cNvSpPr>
            <a:spLocks noChangeArrowheads="1"/>
          </p:cNvSpPr>
          <p:nvPr/>
        </p:nvSpPr>
        <p:spPr bwMode="gray">
          <a:xfrm>
            <a:off x="365960" y="931810"/>
            <a:ext cx="1392859" cy="1467338"/>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华文细黑"/>
              <a:ea typeface="华文细黑"/>
            </a:endParaRPr>
          </a:p>
        </p:txBody>
      </p:sp>
      <p:sp>
        <p:nvSpPr>
          <p:cNvPr id="54" name="矩形 53">
            <a:extLst>
              <a:ext uri="{FF2B5EF4-FFF2-40B4-BE49-F238E27FC236}">
                <a16:creationId xmlns:a16="http://schemas.microsoft.com/office/drawing/2014/main" id="{732BB0E9-7FFD-443D-8BF1-CD9BECE7C8A4}"/>
              </a:ext>
            </a:extLst>
          </p:cNvPr>
          <p:cNvSpPr/>
          <p:nvPr/>
        </p:nvSpPr>
        <p:spPr>
          <a:xfrm>
            <a:off x="365959" y="1342313"/>
            <a:ext cx="1392860" cy="369332"/>
          </a:xfrm>
          <a:prstGeom prst="rect">
            <a:avLst/>
          </a:prstGeom>
        </p:spPr>
        <p:txBody>
          <a:bodyPr wrap="square">
            <a:spAutoFit/>
          </a:bodyPr>
          <a:lstStyle/>
          <a:p>
            <a:r>
              <a:rPr lang="zh-CN" altLang="en-US" b="1" dirty="0"/>
              <a:t>虚拟化技术</a:t>
            </a:r>
            <a:endParaRPr lang="zh-CN" altLang="en-US" dirty="0">
              <a:solidFill>
                <a:schemeClr val="tx1">
                  <a:lumMod val="75000"/>
                  <a:lumOff val="25000"/>
                </a:schemeClr>
              </a:solidFill>
            </a:endParaRPr>
          </a:p>
        </p:txBody>
      </p:sp>
      <p:pic>
        <p:nvPicPr>
          <p:cNvPr id="63" name="图片 62">
            <a:extLst>
              <a:ext uri="{FF2B5EF4-FFF2-40B4-BE49-F238E27FC236}">
                <a16:creationId xmlns:a16="http://schemas.microsoft.com/office/drawing/2014/main" id="{40A245BC-A386-484D-9082-3365A0F0B5E3}"/>
              </a:ext>
            </a:extLst>
          </p:cNvPr>
          <p:cNvPicPr>
            <a:picLocks noChangeAspect="1"/>
          </p:cNvPicPr>
          <p:nvPr/>
        </p:nvPicPr>
        <p:blipFill>
          <a:blip r:embed="rId3"/>
          <a:stretch>
            <a:fillRect/>
          </a:stretch>
        </p:blipFill>
        <p:spPr>
          <a:xfrm>
            <a:off x="2090056" y="2399148"/>
            <a:ext cx="5165167" cy="3644601"/>
          </a:xfrm>
          <a:prstGeom prst="rect">
            <a:avLst/>
          </a:prstGeom>
        </p:spPr>
      </p:pic>
    </p:spTree>
    <p:extLst>
      <p:ext uri="{BB962C8B-B14F-4D97-AF65-F5344CB8AC3E}">
        <p14:creationId xmlns:p14="http://schemas.microsoft.com/office/powerpoint/2010/main" val="9773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20</a:t>
            </a:fld>
            <a:endParaRPr lang="zh-CN" altLang="en-US" dirty="0"/>
          </a:p>
        </p:txBody>
      </p:sp>
      <p:sp>
        <p:nvSpPr>
          <p:cNvPr id="3" name="矩形 2"/>
          <p:cNvSpPr/>
          <p:nvPr/>
        </p:nvSpPr>
        <p:spPr>
          <a:xfrm>
            <a:off x="337592" y="1337551"/>
            <a:ext cx="8464576" cy="424731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迁移存储设备的最大障碍在于需要占用大量时间和网络带宽，通常的解决办法是以共享的方式共享数据和文件系统，而非真正迁移。</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目前大多数集群使用</a:t>
            </a:r>
            <a:r>
              <a:rPr lang="en-US" altLang="zh-CN" dirty="0">
                <a:solidFill>
                  <a:schemeClr val="tx1">
                    <a:lumMod val="75000"/>
                    <a:lumOff val="25000"/>
                  </a:schemeClr>
                </a:solidFill>
              </a:rPr>
              <a:t>NAS</a:t>
            </a:r>
            <a:r>
              <a:rPr lang="zh-CN" altLang="en-US" dirty="0">
                <a:solidFill>
                  <a:schemeClr val="tx1">
                    <a:lumMod val="75000"/>
                    <a:lumOff val="25000"/>
                  </a:schemeClr>
                </a:solidFill>
              </a:rPr>
              <a:t>（</a:t>
            </a:r>
            <a:r>
              <a:rPr lang="en-US" altLang="zh-CN" dirty="0">
                <a:solidFill>
                  <a:schemeClr val="tx1">
                    <a:lumMod val="75000"/>
                    <a:lumOff val="25000"/>
                  </a:schemeClr>
                </a:solidFill>
              </a:rPr>
              <a:t>Network Attached Storage</a:t>
            </a:r>
            <a:r>
              <a:rPr lang="zh-CN" altLang="en-US" dirty="0">
                <a:solidFill>
                  <a:schemeClr val="tx1">
                    <a:lumMod val="75000"/>
                    <a:lumOff val="25000"/>
                  </a:schemeClr>
                </a:solidFill>
              </a:rPr>
              <a:t>，网络连接存储）作为存储设备共享数据。</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en-US" altLang="zh-CN" dirty="0">
                <a:solidFill>
                  <a:schemeClr val="tx1">
                    <a:lumMod val="75000"/>
                    <a:lumOff val="25000"/>
                  </a:schemeClr>
                </a:solidFill>
              </a:rPr>
              <a:t>NAS</a:t>
            </a:r>
            <a:r>
              <a:rPr lang="zh-CN" altLang="en-US" dirty="0">
                <a:solidFill>
                  <a:schemeClr val="tx1">
                    <a:lumMod val="75000"/>
                    <a:lumOff val="25000"/>
                  </a:schemeClr>
                </a:solidFill>
              </a:rPr>
              <a:t>实际上是一个带有瘦服务器的存储设备，其作用类似于一个专用的文件服务器。</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在局域网环境下，</a:t>
            </a:r>
            <a:r>
              <a:rPr lang="en-US" altLang="zh-CN" dirty="0">
                <a:solidFill>
                  <a:schemeClr val="tx1">
                    <a:lumMod val="75000"/>
                    <a:lumOff val="25000"/>
                  </a:schemeClr>
                </a:solidFill>
              </a:rPr>
              <a:t>NAS</a:t>
            </a:r>
            <a:r>
              <a:rPr lang="zh-CN" altLang="en-US" dirty="0">
                <a:solidFill>
                  <a:schemeClr val="tx1">
                    <a:lumMod val="75000"/>
                    <a:lumOff val="25000"/>
                  </a:schemeClr>
                </a:solidFill>
              </a:rPr>
              <a:t>已经完全可以实现异构平台之间，如</a:t>
            </a:r>
            <a:r>
              <a:rPr lang="en-US" altLang="zh-CN" dirty="0">
                <a:solidFill>
                  <a:schemeClr val="tx1">
                    <a:lumMod val="75000"/>
                    <a:lumOff val="25000"/>
                  </a:schemeClr>
                </a:solidFill>
              </a:rPr>
              <a:t>NT</a:t>
            </a:r>
            <a:r>
              <a:rPr lang="zh-CN" altLang="en-US" dirty="0">
                <a:solidFill>
                  <a:schemeClr val="tx1">
                    <a:lumMod val="75000"/>
                    <a:lumOff val="25000"/>
                  </a:schemeClr>
                </a:solidFill>
              </a:rPr>
              <a:t>、</a:t>
            </a:r>
            <a:r>
              <a:rPr lang="en-US" altLang="zh-CN" dirty="0">
                <a:solidFill>
                  <a:schemeClr val="tx1">
                    <a:lumMod val="75000"/>
                    <a:lumOff val="25000"/>
                  </a:schemeClr>
                </a:solidFill>
              </a:rPr>
              <a:t>UNIX</a:t>
            </a:r>
            <a:r>
              <a:rPr lang="zh-CN" altLang="en-US" dirty="0">
                <a:solidFill>
                  <a:schemeClr val="tx1">
                    <a:lumMod val="75000"/>
                    <a:lumOff val="25000"/>
                  </a:schemeClr>
                </a:solidFill>
              </a:rPr>
              <a:t>等的数据级共享。</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基于以上的考虑，</a:t>
            </a:r>
            <a:r>
              <a:rPr lang="en-US" altLang="zh-CN" dirty="0">
                <a:solidFill>
                  <a:schemeClr val="tx1">
                    <a:lumMod val="75000"/>
                    <a:lumOff val="25000"/>
                  </a:schemeClr>
                </a:solidFill>
              </a:rPr>
              <a:t>Xen</a:t>
            </a:r>
            <a:r>
              <a:rPr lang="zh-CN" altLang="en-US" dirty="0">
                <a:solidFill>
                  <a:schemeClr val="tx1">
                    <a:lumMod val="75000"/>
                    <a:lumOff val="25000"/>
                  </a:schemeClr>
                </a:solidFill>
              </a:rPr>
              <a:t>并没有实现存储设备的迁移，实时迁移的对象必须共享文件系统。</a:t>
            </a:r>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7" name="矩形 6"/>
          <p:cNvSpPr/>
          <p:nvPr/>
        </p:nvSpPr>
        <p:spPr>
          <a:xfrm>
            <a:off x="404049" y="873217"/>
            <a:ext cx="2031325" cy="369332"/>
          </a:xfrm>
          <a:prstGeom prst="rect">
            <a:avLst/>
          </a:prstGeom>
          <a:solidFill>
            <a:schemeClr val="accent6"/>
          </a:solidFill>
        </p:spPr>
        <p:txBody>
          <a:bodyPr wrap="none">
            <a:spAutoFit/>
          </a:bodyPr>
          <a:lstStyle/>
          <a:p>
            <a:r>
              <a:rPr lang="zh-CN" altLang="en-US" dirty="0">
                <a:solidFill>
                  <a:schemeClr val="bg1"/>
                </a:solidFill>
              </a:rPr>
              <a:t>③存储设备的迁移</a:t>
            </a:r>
          </a:p>
        </p:txBody>
      </p:sp>
    </p:spTree>
    <p:extLst>
      <p:ext uri="{BB962C8B-B14F-4D97-AF65-F5344CB8AC3E}">
        <p14:creationId xmlns:p14="http://schemas.microsoft.com/office/powerpoint/2010/main" val="22619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993677" y="3616162"/>
            <a:ext cx="6655022" cy="87328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93677" y="4799091"/>
            <a:ext cx="6655022" cy="87328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93677" y="2419762"/>
            <a:ext cx="6655022" cy="87328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21</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1912703" cy="461665"/>
          </a:xfrm>
          <a:prstGeom prst="rect">
            <a:avLst/>
          </a:prstGeom>
          <a:noFill/>
        </p:spPr>
        <p:txBody>
          <a:bodyPr wrap="none" rtlCol="0">
            <a:spAutoFit/>
          </a:bodyPr>
          <a:lstStyle/>
          <a:p>
            <a:r>
              <a:rPr lang="en-US" altLang="zh-CN" sz="2400" b="1" dirty="0">
                <a:solidFill>
                  <a:schemeClr val="accent6"/>
                </a:solidFill>
              </a:rPr>
              <a:t>4</a:t>
            </a:r>
            <a:r>
              <a:rPr lang="zh-CN" altLang="en-US" sz="2400" b="1" dirty="0">
                <a:solidFill>
                  <a:schemeClr val="accent6"/>
                </a:solidFill>
              </a:rPr>
              <a:t>、隔离技术</a:t>
            </a:r>
          </a:p>
        </p:txBody>
      </p:sp>
      <p:sp>
        <p:nvSpPr>
          <p:cNvPr id="7" name="矩形 6"/>
          <p:cNvSpPr/>
          <p:nvPr/>
        </p:nvSpPr>
        <p:spPr>
          <a:xfrm>
            <a:off x="298321" y="1253094"/>
            <a:ext cx="8562215" cy="874407"/>
          </a:xfrm>
          <a:prstGeom prst="rect">
            <a:avLst/>
          </a:prstGeom>
        </p:spPr>
        <p:txBody>
          <a:bodyPr wrap="square">
            <a:spAutoFit/>
          </a:bodyPr>
          <a:lstStyle/>
          <a:p>
            <a:pPr>
              <a:lnSpc>
                <a:spcPct val="150000"/>
              </a:lnSpc>
            </a:pPr>
            <a:r>
              <a:rPr lang="zh-CN" altLang="en-US" dirty="0">
                <a:solidFill>
                  <a:schemeClr val="tx1">
                    <a:lumMod val="75000"/>
                    <a:lumOff val="25000"/>
                  </a:schemeClr>
                </a:solidFill>
              </a:rPr>
              <a:t>虚拟机隔离是指虚拟机之间在没有授权许可的情况下，互相之间不可通信、不可联系的一种技术。</a:t>
            </a:r>
            <a:endParaRPr lang="en-US" altLang="zh-CN" dirty="0">
              <a:solidFill>
                <a:schemeClr val="tx1">
                  <a:lumMod val="75000"/>
                  <a:lumOff val="25000"/>
                </a:schemeClr>
              </a:solidFill>
            </a:endParaRPr>
          </a:p>
        </p:txBody>
      </p:sp>
      <p:sp>
        <p:nvSpPr>
          <p:cNvPr id="8" name="矩形 7"/>
          <p:cNvSpPr/>
          <p:nvPr/>
        </p:nvSpPr>
        <p:spPr>
          <a:xfrm>
            <a:off x="404049" y="2419762"/>
            <a:ext cx="1586032" cy="8732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软件角度</a:t>
            </a:r>
          </a:p>
        </p:txBody>
      </p:sp>
      <p:sp>
        <p:nvSpPr>
          <p:cNvPr id="9" name="矩形 8"/>
          <p:cNvSpPr/>
          <p:nvPr/>
        </p:nvSpPr>
        <p:spPr>
          <a:xfrm>
            <a:off x="404049" y="3609427"/>
            <a:ext cx="1586032" cy="8732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硬件角度</a:t>
            </a:r>
          </a:p>
        </p:txBody>
      </p:sp>
      <p:sp>
        <p:nvSpPr>
          <p:cNvPr id="10" name="矩形 9"/>
          <p:cNvSpPr/>
          <p:nvPr/>
        </p:nvSpPr>
        <p:spPr>
          <a:xfrm>
            <a:off x="404049" y="4799091"/>
            <a:ext cx="1586032" cy="8732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网络角度</a:t>
            </a:r>
          </a:p>
        </p:txBody>
      </p:sp>
      <p:sp>
        <p:nvSpPr>
          <p:cNvPr id="11" name="矩形 10"/>
          <p:cNvSpPr/>
          <p:nvPr/>
        </p:nvSpPr>
        <p:spPr>
          <a:xfrm>
            <a:off x="2285999" y="2572536"/>
            <a:ext cx="6362700" cy="507831"/>
          </a:xfrm>
          <a:prstGeom prst="rect">
            <a:avLst/>
          </a:prstGeom>
        </p:spPr>
        <p:txBody>
          <a:bodyPr wrap="square">
            <a:spAutoFit/>
          </a:bodyPr>
          <a:lstStyle/>
          <a:p>
            <a:pPr>
              <a:lnSpc>
                <a:spcPct val="150000"/>
              </a:lnSpc>
            </a:pPr>
            <a:r>
              <a:rPr lang="zh-CN" altLang="en-US">
                <a:solidFill>
                  <a:schemeClr val="tx1">
                    <a:lumMod val="75000"/>
                    <a:lumOff val="25000"/>
                  </a:schemeClr>
                </a:solidFill>
              </a:rPr>
              <a:t>互相隔离的虚拟机之间保持独立，如同一个完整的计算机</a:t>
            </a:r>
          </a:p>
        </p:txBody>
      </p:sp>
      <p:sp>
        <p:nvSpPr>
          <p:cNvPr id="12" name="矩形 11"/>
          <p:cNvSpPr/>
          <p:nvPr/>
        </p:nvSpPr>
        <p:spPr>
          <a:xfrm>
            <a:off x="2344142" y="3597084"/>
            <a:ext cx="6246415"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被隔离的虚拟机相当于一台物理机，有自己的</a:t>
            </a:r>
            <a:r>
              <a:rPr lang="en-US" altLang="zh-CN">
                <a:solidFill>
                  <a:schemeClr val="tx1">
                    <a:lumMod val="75000"/>
                    <a:lumOff val="25000"/>
                  </a:schemeClr>
                </a:solidFill>
              </a:rPr>
              <a:t>CPU</a:t>
            </a:r>
            <a:r>
              <a:rPr lang="zh-CN" altLang="en-US">
                <a:solidFill>
                  <a:schemeClr val="tx1">
                    <a:lumMod val="75000"/>
                    <a:lumOff val="25000"/>
                  </a:schemeClr>
                </a:solidFill>
              </a:rPr>
              <a:t>、内存、硬盘、</a:t>
            </a:r>
            <a:r>
              <a:rPr lang="en-US" altLang="zh-CN">
                <a:solidFill>
                  <a:schemeClr val="tx1">
                    <a:lumMod val="75000"/>
                    <a:lumOff val="25000"/>
                  </a:schemeClr>
                </a:solidFill>
              </a:rPr>
              <a:t>I/O</a:t>
            </a:r>
            <a:r>
              <a:rPr lang="zh-CN" altLang="en-US">
                <a:solidFill>
                  <a:schemeClr val="tx1">
                    <a:lumMod val="75000"/>
                    <a:lumOff val="25000"/>
                  </a:schemeClr>
                </a:solidFill>
              </a:rPr>
              <a:t>等，它与宿主机之间保持互相独立的状态</a:t>
            </a:r>
          </a:p>
        </p:txBody>
      </p:sp>
      <p:sp>
        <p:nvSpPr>
          <p:cNvPr id="13" name="矩形 12"/>
          <p:cNvSpPr/>
          <p:nvPr/>
        </p:nvSpPr>
        <p:spPr>
          <a:xfrm>
            <a:off x="2344141" y="4799091"/>
            <a:ext cx="6246415" cy="874407"/>
          </a:xfrm>
          <a:prstGeom prst="rect">
            <a:avLst/>
          </a:prstGeom>
        </p:spPr>
        <p:txBody>
          <a:bodyPr wrap="square">
            <a:spAutoFit/>
          </a:bodyPr>
          <a:lstStyle/>
          <a:p>
            <a:pPr>
              <a:lnSpc>
                <a:spcPct val="150000"/>
              </a:lnSpc>
            </a:pPr>
            <a:r>
              <a:rPr lang="zh-CN" altLang="en-US">
                <a:solidFill>
                  <a:schemeClr val="tx1">
                    <a:lumMod val="75000"/>
                    <a:lumOff val="25000"/>
                  </a:schemeClr>
                </a:solidFill>
              </a:rPr>
              <a:t>被隔离的虚拟机如同物理机一样，既可以对外提供网络服务，也一样可以从外界接受网络服务</a:t>
            </a:r>
          </a:p>
        </p:txBody>
      </p:sp>
    </p:spTree>
    <p:extLst>
      <p:ext uri="{BB962C8B-B14F-4D97-AF65-F5344CB8AC3E}">
        <p14:creationId xmlns:p14="http://schemas.microsoft.com/office/powerpoint/2010/main" val="295972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7" grpId="0"/>
      <p:bldP spid="8" grpId="0" animBg="1"/>
      <p:bldP spid="9" grpId="0" animBg="1"/>
      <p:bldP spid="10" grpId="0" animBg="1"/>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7846" y="925781"/>
            <a:ext cx="2506885" cy="462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22</a:t>
            </a:fld>
            <a:endParaRPr lang="zh-CN" altLang="en-US" dirty="0"/>
          </a:p>
        </p:txBody>
      </p:sp>
      <p:sp>
        <p:nvSpPr>
          <p:cNvPr id="3" name="矩形 2"/>
          <p:cNvSpPr/>
          <p:nvPr/>
        </p:nvSpPr>
        <p:spPr>
          <a:xfrm>
            <a:off x="268579" y="1418967"/>
            <a:ext cx="8420826" cy="3416320"/>
          </a:xfrm>
          <a:prstGeom prst="rect">
            <a:avLst/>
          </a:prstGeom>
        </p:spPr>
        <p:txBody>
          <a:bodyPr wrap="square">
            <a:spAutoFit/>
          </a:bodyPr>
          <a:lstStyle/>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网络隔离；</a:t>
            </a:r>
          </a:p>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构建虚拟机安全文件防护网；</a:t>
            </a:r>
            <a:endParaRPr lang="en-US" altLang="zh-CN" dirty="0">
              <a:solidFill>
                <a:schemeClr val="tx1">
                  <a:lumMod val="75000"/>
                  <a:lumOff val="25000"/>
                </a:schemeClr>
              </a:solidFill>
            </a:endParaRPr>
          </a:p>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基于访问控制的逻辑隔离机制；</a:t>
            </a:r>
            <a:endParaRPr lang="en-US" altLang="zh-CN" dirty="0">
              <a:solidFill>
                <a:schemeClr val="tx1">
                  <a:lumMod val="75000"/>
                  <a:lumOff val="25000"/>
                </a:schemeClr>
              </a:solidFill>
            </a:endParaRPr>
          </a:p>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通过硬件虚拟，让每个虚拟机无法突破虚拟机管理器给出的资源限制；</a:t>
            </a:r>
            <a:endParaRPr lang="en-US" altLang="zh-CN" dirty="0">
              <a:solidFill>
                <a:schemeClr val="tx1">
                  <a:lumMod val="75000"/>
                  <a:lumOff val="25000"/>
                </a:schemeClr>
              </a:solidFill>
            </a:endParaRPr>
          </a:p>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硬件提供的内存保护机制；</a:t>
            </a:r>
            <a:endParaRPr lang="en-US" altLang="zh-CN" dirty="0">
              <a:solidFill>
                <a:schemeClr val="tx1">
                  <a:lumMod val="75000"/>
                  <a:lumOff val="25000"/>
                </a:schemeClr>
              </a:solidFill>
            </a:endParaRPr>
          </a:p>
          <a:p>
            <a:pPr marL="285750" indent="-285750">
              <a:lnSpc>
                <a:spcPct val="200000"/>
              </a:lnSpc>
              <a:buClr>
                <a:schemeClr val="accent6"/>
              </a:buClr>
              <a:buFont typeface="Wingdings" panose="05000000000000000000" pitchFamily="2" charset="2"/>
              <a:buChar char="l"/>
            </a:pPr>
            <a:r>
              <a:rPr lang="zh-CN" altLang="en-US" dirty="0">
                <a:solidFill>
                  <a:schemeClr val="tx1">
                    <a:lumMod val="75000"/>
                    <a:lumOff val="25000"/>
                  </a:schemeClr>
                </a:solidFill>
              </a:rPr>
              <a:t>进程地址空间的保护机制，</a:t>
            </a:r>
            <a:r>
              <a:rPr lang="en-US" altLang="zh-CN" dirty="0">
                <a:solidFill>
                  <a:schemeClr val="tx1">
                    <a:lumMod val="75000"/>
                    <a:lumOff val="25000"/>
                  </a:schemeClr>
                </a:solidFill>
              </a:rPr>
              <a:t>IP</a:t>
            </a:r>
            <a:r>
              <a:rPr lang="zh-CN" altLang="en-US" dirty="0">
                <a:solidFill>
                  <a:schemeClr val="tx1">
                    <a:lumMod val="75000"/>
                    <a:lumOff val="25000"/>
                  </a:schemeClr>
                </a:solidFill>
              </a:rPr>
              <a:t>地址隔离。</a:t>
            </a:r>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7" name="矩形 6"/>
          <p:cNvSpPr/>
          <p:nvPr/>
        </p:nvSpPr>
        <p:spPr>
          <a:xfrm>
            <a:off x="571273" y="956806"/>
            <a:ext cx="1980029" cy="400110"/>
          </a:xfrm>
          <a:prstGeom prst="rect">
            <a:avLst/>
          </a:prstGeom>
        </p:spPr>
        <p:txBody>
          <a:bodyPr wrap="none">
            <a:spAutoFit/>
          </a:bodyPr>
          <a:lstStyle/>
          <a:p>
            <a:r>
              <a:rPr lang="zh-CN" altLang="en-US" sz="2000" b="1">
                <a:solidFill>
                  <a:schemeClr val="bg1"/>
                </a:solidFill>
              </a:rPr>
              <a:t>虚拟机隔离机制</a:t>
            </a:r>
          </a:p>
        </p:txBody>
      </p:sp>
    </p:spTree>
    <p:extLst>
      <p:ext uri="{BB962C8B-B14F-4D97-AF65-F5344CB8AC3E}">
        <p14:creationId xmlns:p14="http://schemas.microsoft.com/office/powerpoint/2010/main" val="305315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23</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25648" y="819353"/>
            <a:ext cx="1712328" cy="369332"/>
          </a:xfrm>
          <a:prstGeom prst="rect">
            <a:avLst/>
          </a:prstGeom>
          <a:noFill/>
        </p:spPr>
        <p:txBody>
          <a:bodyPr wrap="none" rtlCol="0">
            <a:spAutoFit/>
          </a:bodyPr>
          <a:lstStyle/>
          <a:p>
            <a:r>
              <a:rPr lang="zh-CN" altLang="en-US" b="1" dirty="0" smtClean="0">
                <a:latin typeface="+mn-ea"/>
              </a:rPr>
              <a:t>（</a:t>
            </a:r>
            <a:r>
              <a:rPr lang="en-US" altLang="zh-CN" b="1" dirty="0" smtClean="0">
                <a:latin typeface="+mn-ea"/>
              </a:rPr>
              <a:t>1</a:t>
            </a:r>
            <a:r>
              <a:rPr lang="zh-CN" altLang="en-US" b="1" dirty="0" smtClean="0">
                <a:latin typeface="+mn-ea"/>
              </a:rPr>
              <a:t>）内存</a:t>
            </a:r>
            <a:r>
              <a:rPr lang="zh-CN" altLang="en-US" b="1" dirty="0">
                <a:latin typeface="+mn-ea"/>
              </a:rPr>
              <a:t>隔离</a:t>
            </a:r>
          </a:p>
        </p:txBody>
      </p:sp>
      <p:sp>
        <p:nvSpPr>
          <p:cNvPr id="3" name="矩形 2"/>
          <p:cNvSpPr/>
          <p:nvPr/>
        </p:nvSpPr>
        <p:spPr>
          <a:xfrm>
            <a:off x="585337" y="1164091"/>
            <a:ext cx="7901092" cy="1338828"/>
          </a:xfrm>
          <a:prstGeom prst="rect">
            <a:avLst/>
          </a:prstGeom>
        </p:spPr>
        <p:txBody>
          <a:bodyPr wrap="square">
            <a:spAutoFit/>
          </a:bodyPr>
          <a:lstStyle/>
          <a:p>
            <a:pPr>
              <a:lnSpc>
                <a:spcPct val="150000"/>
              </a:lnSpc>
            </a:pPr>
            <a:r>
              <a:rPr lang="en-US" altLang="zh-CN" b="1" dirty="0" smtClean="0">
                <a:latin typeface="+mn-ea"/>
              </a:rPr>
              <a:t>MMU</a:t>
            </a:r>
            <a:r>
              <a:rPr lang="zh-CN" altLang="en-US" b="1" dirty="0" smtClean="0">
                <a:latin typeface="+mn-ea"/>
              </a:rPr>
              <a:t>（</a:t>
            </a:r>
            <a:r>
              <a:rPr lang="en-US" altLang="zh-CN" b="1" dirty="0" smtClean="0">
                <a:latin typeface="+mn-ea"/>
              </a:rPr>
              <a:t>Memory Management Unit</a:t>
            </a:r>
            <a:r>
              <a:rPr lang="zh-CN" altLang="en-US" b="1" dirty="0" smtClean="0">
                <a:latin typeface="+mn-ea"/>
              </a:rPr>
              <a:t>）内存管理单元：</a:t>
            </a:r>
            <a:endParaRPr lang="en-US" altLang="zh-CN" b="1" dirty="0" smtClean="0">
              <a:latin typeface="+mn-ea"/>
            </a:endParaRPr>
          </a:p>
          <a:p>
            <a:pPr>
              <a:lnSpc>
                <a:spcPct val="150000"/>
              </a:lnSpc>
            </a:pPr>
            <a:r>
              <a:rPr lang="en-US" altLang="zh-CN" dirty="0" smtClean="0">
                <a:latin typeface="+mn-ea"/>
              </a:rPr>
              <a:t>1</a:t>
            </a:r>
            <a:r>
              <a:rPr lang="zh-CN" altLang="en-US" dirty="0" smtClean="0">
                <a:latin typeface="+mn-ea"/>
              </a:rPr>
              <a:t>）它是</a:t>
            </a:r>
            <a:r>
              <a:rPr lang="en-US" altLang="zh-CN" dirty="0" smtClean="0">
                <a:latin typeface="+mn-ea"/>
              </a:rPr>
              <a:t>CPU</a:t>
            </a:r>
            <a:r>
              <a:rPr lang="zh-CN" altLang="en-US" dirty="0" smtClean="0">
                <a:latin typeface="+mn-ea"/>
              </a:rPr>
              <a:t>中用来管理虚拟存储器、物理存储器的控制线路。</a:t>
            </a:r>
            <a:endParaRPr lang="en-US" altLang="zh-CN" dirty="0" smtClean="0">
              <a:latin typeface="+mn-ea"/>
            </a:endParaRPr>
          </a:p>
          <a:p>
            <a:pPr>
              <a:lnSpc>
                <a:spcPct val="150000"/>
              </a:lnSpc>
            </a:pPr>
            <a:r>
              <a:rPr lang="en-US" altLang="zh-CN" dirty="0" smtClean="0">
                <a:latin typeface="+mn-ea"/>
              </a:rPr>
              <a:t>2</a:t>
            </a:r>
            <a:r>
              <a:rPr lang="zh-CN" altLang="en-US" dirty="0" smtClean="0">
                <a:latin typeface="+mn-ea"/>
              </a:rPr>
              <a:t>）同时</a:t>
            </a:r>
            <a:r>
              <a:rPr lang="zh-CN" altLang="en-US" dirty="0">
                <a:latin typeface="+mn-ea"/>
              </a:rPr>
              <a:t>负责将</a:t>
            </a:r>
            <a:r>
              <a:rPr lang="zh-CN" altLang="en-US" dirty="0" smtClean="0">
                <a:latin typeface="+mn-ea"/>
              </a:rPr>
              <a:t>虚拟地址映射</a:t>
            </a:r>
            <a:r>
              <a:rPr lang="zh-CN" altLang="en-US" dirty="0">
                <a:latin typeface="+mn-ea"/>
              </a:rPr>
              <a:t>为物理</a:t>
            </a:r>
            <a:r>
              <a:rPr lang="zh-CN" altLang="en-US" dirty="0" smtClean="0">
                <a:latin typeface="+mn-ea"/>
              </a:rPr>
              <a:t>地址，以及</a:t>
            </a:r>
            <a:r>
              <a:rPr lang="zh-CN" altLang="en-US" dirty="0">
                <a:latin typeface="+mn-ea"/>
              </a:rPr>
              <a:t>提供硬件</a:t>
            </a:r>
            <a:r>
              <a:rPr lang="zh-CN" altLang="en-US" dirty="0" smtClean="0">
                <a:latin typeface="+mn-ea"/>
              </a:rPr>
              <a:t>机制的</a:t>
            </a:r>
            <a:r>
              <a:rPr lang="zh-CN" altLang="en-US" dirty="0">
                <a:latin typeface="+mn-ea"/>
              </a:rPr>
              <a:t>内存访问</a:t>
            </a:r>
            <a:r>
              <a:rPr lang="zh-CN" altLang="en-US" dirty="0" smtClean="0">
                <a:latin typeface="+mn-ea"/>
              </a:rPr>
              <a:t>授权</a:t>
            </a:r>
            <a:endParaRPr lang="zh-CN" altLang="en-US" dirty="0">
              <a:latin typeface="+mn-ea"/>
            </a:endParaRPr>
          </a:p>
        </p:txBody>
      </p:sp>
      <p:sp>
        <p:nvSpPr>
          <p:cNvPr id="19" name="矩形 18"/>
          <p:cNvSpPr/>
          <p:nvPr/>
        </p:nvSpPr>
        <p:spPr>
          <a:xfrm>
            <a:off x="450387" y="5227991"/>
            <a:ext cx="8602336" cy="923330"/>
          </a:xfrm>
          <a:prstGeom prst="rect">
            <a:avLst/>
          </a:prstGeom>
          <a:solidFill>
            <a:srgbClr val="E8E8E8"/>
          </a:solidFill>
        </p:spPr>
        <p:txBody>
          <a:bodyPr wrap="square">
            <a:spAutoFit/>
          </a:bodyPr>
          <a:lstStyle/>
          <a:p>
            <a:pPr>
              <a:lnSpc>
                <a:spcPct val="150000"/>
              </a:lnSpc>
            </a:pPr>
            <a:r>
              <a:rPr lang="en-US" altLang="zh-CN" dirty="0" err="1">
                <a:latin typeface="+mn-ea"/>
              </a:rPr>
              <a:t>Xen</a:t>
            </a:r>
            <a:r>
              <a:rPr lang="zh-CN" altLang="en-US" dirty="0">
                <a:latin typeface="+mn-ea"/>
              </a:rPr>
              <a:t>将这层中间地址真正地映射到机器地址上却可以是不连续的，这样保证了所有的物理内存可被任意分配给不同的</a:t>
            </a:r>
            <a:r>
              <a:rPr lang="en-US" altLang="zh-CN" dirty="0">
                <a:latin typeface="+mn-ea"/>
              </a:rPr>
              <a:t>Guest OS</a:t>
            </a:r>
            <a:endParaRPr lang="zh-CN" altLang="en-US" dirty="0">
              <a:latin typeface="+mn-ea"/>
            </a:endParaRPr>
          </a:p>
        </p:txBody>
      </p:sp>
      <p:grpSp>
        <p:nvGrpSpPr>
          <p:cNvPr id="21" name="组合 20"/>
          <p:cNvGrpSpPr/>
          <p:nvPr/>
        </p:nvGrpSpPr>
        <p:grpSpPr>
          <a:xfrm>
            <a:off x="4671558" y="2909341"/>
            <a:ext cx="4453101" cy="2089354"/>
            <a:chOff x="1714060" y="2112611"/>
            <a:chExt cx="5718531" cy="3317290"/>
          </a:xfrm>
        </p:grpSpPr>
        <p:sp>
          <p:nvSpPr>
            <p:cNvPr id="22" name="文本框 21"/>
            <p:cNvSpPr txBox="1"/>
            <p:nvPr/>
          </p:nvSpPr>
          <p:spPr>
            <a:xfrm>
              <a:off x="1816790" y="4892375"/>
              <a:ext cx="1291107" cy="537526"/>
            </a:xfrm>
            <a:prstGeom prst="rect">
              <a:avLst/>
            </a:prstGeom>
            <a:noFill/>
          </p:spPr>
          <p:txBody>
            <a:bodyPr wrap="none" rtlCol="0">
              <a:spAutoFit/>
            </a:bodyPr>
            <a:lstStyle/>
            <a:p>
              <a:r>
                <a:rPr lang="zh-CN" altLang="en-US" sz="1600" dirty="0" smtClean="0">
                  <a:solidFill>
                    <a:schemeClr val="tx1">
                      <a:lumMod val="75000"/>
                      <a:lumOff val="25000"/>
                    </a:schemeClr>
                  </a:solidFill>
                </a:rPr>
                <a:t>虚拟地址</a:t>
              </a:r>
              <a:endParaRPr lang="zh-CN" altLang="en-US" sz="1600" dirty="0">
                <a:solidFill>
                  <a:schemeClr val="tx1">
                    <a:lumMod val="75000"/>
                    <a:lumOff val="25000"/>
                  </a:schemeClr>
                </a:solidFill>
              </a:endParaRPr>
            </a:p>
          </p:txBody>
        </p:sp>
        <p:sp>
          <p:nvSpPr>
            <p:cNvPr id="23" name="文本框 22"/>
            <p:cNvSpPr txBox="1"/>
            <p:nvPr/>
          </p:nvSpPr>
          <p:spPr>
            <a:xfrm>
              <a:off x="3863722" y="4892375"/>
              <a:ext cx="1554599" cy="537526"/>
            </a:xfrm>
            <a:prstGeom prst="rect">
              <a:avLst/>
            </a:prstGeom>
            <a:noFill/>
          </p:spPr>
          <p:txBody>
            <a:bodyPr wrap="none" rtlCol="0">
              <a:spAutoFit/>
            </a:bodyPr>
            <a:lstStyle/>
            <a:p>
              <a:r>
                <a:rPr lang="zh-CN" altLang="en-US" sz="1600" dirty="0" smtClean="0">
                  <a:solidFill>
                    <a:schemeClr val="tx1">
                      <a:lumMod val="75000"/>
                      <a:lumOff val="25000"/>
                    </a:schemeClr>
                  </a:solidFill>
                </a:rPr>
                <a:t>伪物理地址</a:t>
              </a:r>
              <a:endParaRPr lang="zh-CN" altLang="en-US" sz="1600" dirty="0">
                <a:solidFill>
                  <a:schemeClr val="tx1">
                    <a:lumMod val="75000"/>
                    <a:lumOff val="25000"/>
                  </a:schemeClr>
                </a:solidFill>
              </a:endParaRPr>
            </a:p>
          </p:txBody>
        </p:sp>
        <p:sp>
          <p:nvSpPr>
            <p:cNvPr id="24" name="文本框 23"/>
            <p:cNvSpPr txBox="1"/>
            <p:nvPr/>
          </p:nvSpPr>
          <p:spPr>
            <a:xfrm>
              <a:off x="6141484" y="4892375"/>
              <a:ext cx="1291107" cy="537526"/>
            </a:xfrm>
            <a:prstGeom prst="rect">
              <a:avLst/>
            </a:prstGeom>
            <a:noFill/>
          </p:spPr>
          <p:txBody>
            <a:bodyPr wrap="none" rtlCol="0">
              <a:spAutoFit/>
            </a:bodyPr>
            <a:lstStyle/>
            <a:p>
              <a:r>
                <a:rPr lang="zh-CN" altLang="en-US" sz="1600" dirty="0" smtClean="0">
                  <a:solidFill>
                    <a:schemeClr val="tx1">
                      <a:lumMod val="75000"/>
                      <a:lumOff val="25000"/>
                    </a:schemeClr>
                  </a:solidFill>
                </a:rPr>
                <a:t>机器地址</a:t>
              </a:r>
              <a:endParaRPr lang="zh-CN" altLang="en-US" sz="1600" dirty="0">
                <a:solidFill>
                  <a:schemeClr val="tx1">
                    <a:lumMod val="75000"/>
                    <a:lumOff val="25000"/>
                  </a:schemeClr>
                </a:solidFill>
              </a:endParaRPr>
            </a:p>
          </p:txBody>
        </p:sp>
        <p:grpSp>
          <p:nvGrpSpPr>
            <p:cNvPr id="25" name="组合 24"/>
            <p:cNvGrpSpPr/>
            <p:nvPr/>
          </p:nvGrpSpPr>
          <p:grpSpPr>
            <a:xfrm>
              <a:off x="1714060" y="2112611"/>
              <a:ext cx="5558386" cy="2670628"/>
              <a:chOff x="1714060" y="2112611"/>
              <a:chExt cx="5558386" cy="2670628"/>
            </a:xfrm>
          </p:grpSpPr>
          <p:grpSp>
            <p:nvGrpSpPr>
              <p:cNvPr id="26" name="组合 25"/>
              <p:cNvGrpSpPr/>
              <p:nvPr/>
            </p:nvGrpSpPr>
            <p:grpSpPr>
              <a:xfrm>
                <a:off x="1714060" y="2112611"/>
                <a:ext cx="1313457" cy="2670628"/>
                <a:chOff x="1705514" y="1480457"/>
                <a:chExt cx="1313457" cy="2670628"/>
              </a:xfrm>
            </p:grpSpPr>
            <p:sp>
              <p:nvSpPr>
                <p:cNvPr id="46" name="矩形 45"/>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矩形 46"/>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矩形 47"/>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矩形 48"/>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7" name="组合 26"/>
              <p:cNvGrpSpPr/>
              <p:nvPr/>
            </p:nvGrpSpPr>
            <p:grpSpPr>
              <a:xfrm>
                <a:off x="3852380" y="2112611"/>
                <a:ext cx="1313457" cy="2670628"/>
                <a:chOff x="1705514" y="1480457"/>
                <a:chExt cx="1313457" cy="2670628"/>
              </a:xfrm>
            </p:grpSpPr>
            <p:sp>
              <p:nvSpPr>
                <p:cNvPr id="42" name="矩形 41"/>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矩形 42"/>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矩形 43"/>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矩形 44"/>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8" name="组合 27"/>
              <p:cNvGrpSpPr/>
              <p:nvPr/>
            </p:nvGrpSpPr>
            <p:grpSpPr>
              <a:xfrm>
                <a:off x="5958989" y="2112611"/>
                <a:ext cx="1313457" cy="2670628"/>
                <a:chOff x="1705514" y="1480457"/>
                <a:chExt cx="1313457" cy="2670628"/>
              </a:xfrm>
            </p:grpSpPr>
            <p:sp>
              <p:nvSpPr>
                <p:cNvPr id="38" name="矩形 37"/>
                <p:cNvSpPr/>
                <p:nvPr/>
              </p:nvSpPr>
              <p:spPr>
                <a:xfrm>
                  <a:off x="1705514" y="148045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矩形 38"/>
                <p:cNvSpPr/>
                <p:nvPr/>
              </p:nvSpPr>
              <p:spPr>
                <a:xfrm>
                  <a:off x="1705514" y="2148114"/>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矩形 39"/>
                <p:cNvSpPr/>
                <p:nvPr/>
              </p:nvSpPr>
              <p:spPr>
                <a:xfrm>
                  <a:off x="1705514" y="2808627"/>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矩形 40"/>
                <p:cNvSpPr/>
                <p:nvPr/>
              </p:nvSpPr>
              <p:spPr>
                <a:xfrm>
                  <a:off x="1705514" y="3483428"/>
                  <a:ext cx="1313457" cy="667657"/>
                </a:xfrm>
                <a:prstGeom prst="rect">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29" name="直接箭头连接符 28"/>
              <p:cNvCxnSpPr>
                <a:stCxn id="46" idx="3"/>
                <a:endCxn id="44" idx="1"/>
              </p:cNvCxnSpPr>
              <p:nvPr/>
            </p:nvCxnSpPr>
            <p:spPr>
              <a:xfrm>
                <a:off x="3027517" y="2446440"/>
                <a:ext cx="824863"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47" idx="3"/>
                <a:endCxn id="45" idx="1"/>
              </p:cNvCxnSpPr>
              <p:nvPr/>
            </p:nvCxnSpPr>
            <p:spPr>
              <a:xfrm>
                <a:off x="3027517" y="3114097"/>
                <a:ext cx="824863"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48" idx="3"/>
                <a:endCxn id="42" idx="1"/>
              </p:cNvCxnSpPr>
              <p:nvPr/>
            </p:nvCxnSpPr>
            <p:spPr>
              <a:xfrm flipV="1">
                <a:off x="3027517" y="2446440"/>
                <a:ext cx="824863"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49" idx="3"/>
                <a:endCxn id="43" idx="1"/>
              </p:cNvCxnSpPr>
              <p:nvPr/>
            </p:nvCxnSpPr>
            <p:spPr>
              <a:xfrm flipV="1">
                <a:off x="3027517" y="3114097"/>
                <a:ext cx="824863"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44" idx="3"/>
                <a:endCxn id="38" idx="1"/>
              </p:cNvCxnSpPr>
              <p:nvPr/>
            </p:nvCxnSpPr>
            <p:spPr>
              <a:xfrm flipV="1">
                <a:off x="5165837" y="2446440"/>
                <a:ext cx="793152" cy="13281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45" idx="3"/>
                <a:endCxn id="39" idx="1"/>
              </p:cNvCxnSpPr>
              <p:nvPr/>
            </p:nvCxnSpPr>
            <p:spPr>
              <a:xfrm flipV="1">
                <a:off x="5165837" y="3114097"/>
                <a:ext cx="793152" cy="1335314"/>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42" idx="3"/>
              </p:cNvCxnSpPr>
              <p:nvPr/>
            </p:nvCxnSpPr>
            <p:spPr>
              <a:xfrm>
                <a:off x="5165837" y="2446440"/>
                <a:ext cx="793152" cy="116482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3" idx="3"/>
              </p:cNvCxnSpPr>
              <p:nvPr/>
            </p:nvCxnSpPr>
            <p:spPr>
              <a:xfrm>
                <a:off x="5165837" y="3114097"/>
                <a:ext cx="793152" cy="83457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44" idx="3"/>
                <a:endCxn id="41" idx="1"/>
              </p:cNvCxnSpPr>
              <p:nvPr/>
            </p:nvCxnSpPr>
            <p:spPr>
              <a:xfrm>
                <a:off x="5165837" y="3774610"/>
                <a:ext cx="793152" cy="67480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矩形 49"/>
          <p:cNvSpPr/>
          <p:nvPr/>
        </p:nvSpPr>
        <p:spPr>
          <a:xfrm>
            <a:off x="425647" y="2588182"/>
            <a:ext cx="4245909" cy="2554545"/>
          </a:xfrm>
          <a:prstGeom prst="rect">
            <a:avLst/>
          </a:prstGeom>
        </p:spPr>
        <p:txBody>
          <a:bodyPr wrap="square">
            <a:spAutoFit/>
          </a:bodyPr>
          <a:lstStyle/>
          <a:p>
            <a:pPr>
              <a:lnSpc>
                <a:spcPct val="200000"/>
              </a:lnSpc>
              <a:spcAft>
                <a:spcPts val="0"/>
              </a:spcAft>
              <a:tabLst>
                <a:tab pos="2628265" algn="ctr"/>
                <a:tab pos="5292725" algn="r"/>
              </a:tabLst>
            </a:pPr>
            <a:r>
              <a:rPr lang="en-US" altLang="zh-CN" sz="1600" kern="500" dirty="0" err="1" smtClean="0">
                <a:latin typeface="+mn-ea"/>
              </a:rPr>
              <a:t>Xen</a:t>
            </a:r>
            <a:r>
              <a:rPr lang="zh-CN" altLang="en-US" sz="1600" kern="500" dirty="0" smtClean="0">
                <a:latin typeface="+mn-ea"/>
              </a:rPr>
              <a:t>为了让内存可以被不同的虚拟机共享，在</a:t>
            </a:r>
            <a:r>
              <a:rPr lang="zh-CN" altLang="zh-CN" sz="1600" kern="500" dirty="0" smtClean="0">
                <a:latin typeface="+mn-ea"/>
              </a:rPr>
              <a:t>虚拟</a:t>
            </a:r>
            <a:r>
              <a:rPr lang="zh-CN" altLang="en-US" sz="1600" kern="500" dirty="0" smtClean="0">
                <a:latin typeface="+mn-ea"/>
              </a:rPr>
              <a:t>地址</a:t>
            </a:r>
            <a:r>
              <a:rPr lang="zh-CN" altLang="zh-CN" sz="1600" kern="500" dirty="0" smtClean="0">
                <a:latin typeface="+mn-ea"/>
              </a:rPr>
              <a:t>与机器</a:t>
            </a:r>
            <a:r>
              <a:rPr lang="zh-CN" altLang="en-US" sz="1600" kern="500" dirty="0" smtClean="0">
                <a:latin typeface="+mn-ea"/>
              </a:rPr>
              <a:t>地址之间增加了一层中间层（</a:t>
            </a:r>
            <a:r>
              <a:rPr lang="zh-CN" altLang="en-US" sz="1600" kern="500" dirty="0">
                <a:latin typeface="+mn-ea"/>
              </a:rPr>
              <a:t>伪物理层</a:t>
            </a:r>
            <a:r>
              <a:rPr lang="zh-CN" altLang="en-US" sz="1600" kern="500" dirty="0" smtClean="0">
                <a:latin typeface="+mn-ea"/>
              </a:rPr>
              <a:t>），</a:t>
            </a:r>
            <a:r>
              <a:rPr lang="en-US" altLang="zh-CN" sz="1600" kern="500" dirty="0" smtClean="0">
                <a:effectLst/>
                <a:latin typeface="+mn-ea"/>
              </a:rPr>
              <a:t>Guest OS</a:t>
            </a:r>
            <a:r>
              <a:rPr lang="zh-CN" altLang="en-US" sz="1600" kern="500" dirty="0" smtClean="0">
                <a:effectLst/>
                <a:latin typeface="+mn-ea"/>
              </a:rPr>
              <a:t>只能看到中间层，认为自己的物理地址是从</a:t>
            </a:r>
            <a:r>
              <a:rPr lang="en-US" altLang="zh-CN" sz="1600" kern="500" dirty="0" smtClean="0">
                <a:effectLst/>
                <a:latin typeface="+mn-ea"/>
              </a:rPr>
              <a:t>0</a:t>
            </a:r>
            <a:r>
              <a:rPr lang="zh-CN" altLang="en-US" sz="1600" kern="500" dirty="0" smtClean="0">
                <a:effectLst/>
                <a:latin typeface="+mn-ea"/>
              </a:rPr>
              <a:t>开始，“连续”的地址。</a:t>
            </a:r>
            <a:endParaRPr lang="zh-CN" altLang="zh-CN" sz="1600" kern="500" dirty="0">
              <a:effectLst/>
              <a:latin typeface="+mn-ea"/>
            </a:endParaRPr>
          </a:p>
        </p:txBody>
      </p:sp>
    </p:spTree>
    <p:extLst>
      <p:ext uri="{BB962C8B-B14F-4D97-AF65-F5344CB8AC3E}">
        <p14:creationId xmlns:p14="http://schemas.microsoft.com/office/powerpoint/2010/main" val="1131250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24</a:t>
            </a:fld>
            <a:endParaRPr lang="zh-CN" altLang="en-US" dirty="0"/>
          </a:p>
        </p:txBody>
      </p:sp>
      <p:sp>
        <p:nvSpPr>
          <p:cNvPr id="3" name="矩形 2"/>
          <p:cNvSpPr/>
          <p:nvPr/>
        </p:nvSpPr>
        <p:spPr>
          <a:xfrm>
            <a:off x="325753" y="1204341"/>
            <a:ext cx="8420263" cy="4247317"/>
          </a:xfrm>
          <a:prstGeom prst="rect">
            <a:avLst/>
          </a:prstGeom>
          <a:solidFill>
            <a:srgbClr val="E8E8E8"/>
          </a:solidFill>
        </p:spPr>
        <p:txBody>
          <a:bodyPr wrap="square">
            <a:spAutoFit/>
          </a:bodyPr>
          <a:lstStyle/>
          <a:p>
            <a:pPr>
              <a:lnSpc>
                <a:spcPct val="150000"/>
              </a:lnSpc>
            </a:pPr>
            <a:r>
              <a:rPr lang="zh-CN" altLang="en-US" dirty="0">
                <a:solidFill>
                  <a:schemeClr val="tx1">
                    <a:lumMod val="75000"/>
                    <a:lumOff val="25000"/>
                  </a:schemeClr>
                </a:solidFill>
              </a:rPr>
              <a:t>虚拟机监控器使用</a:t>
            </a:r>
            <a:r>
              <a:rPr lang="zh-CN" altLang="en-US" b="1" dirty="0">
                <a:solidFill>
                  <a:srgbClr val="FF0000"/>
                </a:solidFill>
              </a:rPr>
              <a:t>分段</a:t>
            </a:r>
            <a:r>
              <a:rPr lang="zh-CN" altLang="en-US" dirty="0">
                <a:solidFill>
                  <a:schemeClr val="tx1">
                    <a:lumMod val="75000"/>
                    <a:lumOff val="25000"/>
                  </a:schemeClr>
                </a:solidFill>
              </a:rPr>
              <a:t>和</a:t>
            </a:r>
            <a:r>
              <a:rPr lang="zh-CN" altLang="en-US" b="1" dirty="0">
                <a:solidFill>
                  <a:srgbClr val="FF0000"/>
                </a:solidFill>
              </a:rPr>
              <a:t>分页</a:t>
            </a:r>
            <a:r>
              <a:rPr lang="zh-CN" altLang="en-US" dirty="0">
                <a:solidFill>
                  <a:schemeClr val="tx1">
                    <a:lumMod val="75000"/>
                    <a:lumOff val="25000"/>
                  </a:schemeClr>
                </a:solidFill>
              </a:rPr>
              <a:t>机制对自身的物理内存进行保护。</a:t>
            </a:r>
            <a:r>
              <a:rPr lang="en-US" altLang="zh-CN" dirty="0">
                <a:solidFill>
                  <a:schemeClr val="tx1">
                    <a:lumMod val="75000"/>
                    <a:lumOff val="25000"/>
                  </a:schemeClr>
                </a:solidFill>
              </a:rPr>
              <a:t>x86</a:t>
            </a:r>
            <a:r>
              <a:rPr lang="zh-CN" altLang="en-US" dirty="0">
                <a:solidFill>
                  <a:schemeClr val="tx1">
                    <a:lumMod val="75000"/>
                    <a:lumOff val="25000"/>
                  </a:schemeClr>
                </a:solidFill>
              </a:rPr>
              <a:t>体系结构提供了支持分段机制的虚拟内存，这能够提供另一种形式的特权级分离</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zh-CN" altLang="en-US" dirty="0" smtClean="0">
                <a:solidFill>
                  <a:schemeClr val="tx1">
                    <a:lumMod val="75000"/>
                    <a:lumOff val="25000"/>
                  </a:schemeClr>
                </a:solidFill>
              </a:rPr>
              <a:t>每</a:t>
            </a:r>
            <a:r>
              <a:rPr lang="zh-CN" altLang="en-US" dirty="0">
                <a:solidFill>
                  <a:schemeClr val="tx1">
                    <a:lumMod val="75000"/>
                    <a:lumOff val="25000"/>
                  </a:schemeClr>
                </a:solidFill>
              </a:rPr>
              <a:t>一</a:t>
            </a:r>
            <a:r>
              <a:rPr lang="zh-CN" altLang="en-US" dirty="0" smtClean="0">
                <a:solidFill>
                  <a:schemeClr val="tx1">
                    <a:lumMod val="75000"/>
                    <a:lumOff val="25000"/>
                  </a:schemeClr>
                </a:solidFill>
              </a:rPr>
              <a:t>个段包括基址、</a:t>
            </a:r>
            <a:r>
              <a:rPr lang="zh-CN" altLang="en-US" b="1" dirty="0"/>
              <a:t>段</a:t>
            </a:r>
            <a:r>
              <a:rPr lang="zh-CN" altLang="en-US" b="1" dirty="0" smtClean="0"/>
              <a:t>限和一些</a:t>
            </a:r>
            <a:r>
              <a:rPr lang="zh-CN" altLang="en-US" b="1" dirty="0"/>
              <a:t>属性</a:t>
            </a:r>
            <a:r>
              <a:rPr lang="zh-CN" altLang="en-US" b="1" dirty="0" smtClean="0"/>
              <a:t>位。</a:t>
            </a:r>
            <a:endParaRPr lang="en-US" altLang="zh-CN" b="1" dirty="0" smtClean="0"/>
          </a:p>
          <a:p>
            <a:pPr>
              <a:lnSpc>
                <a:spcPct val="150000"/>
              </a:lnSpc>
            </a:pPr>
            <a:r>
              <a:rPr lang="zh-CN" altLang="en-US" b="1" dirty="0" smtClean="0"/>
              <a:t>（</a:t>
            </a:r>
            <a:r>
              <a:rPr lang="en-US" altLang="zh-CN" b="1" dirty="0" smtClean="0"/>
              <a:t>1</a:t>
            </a:r>
            <a:r>
              <a:rPr lang="zh-CN" altLang="en-US" b="1" dirty="0" smtClean="0"/>
              <a:t>）</a:t>
            </a:r>
            <a:r>
              <a:rPr lang="zh-CN" altLang="en-US" dirty="0">
                <a:solidFill>
                  <a:schemeClr val="tx1">
                    <a:lumMod val="75000"/>
                    <a:lumOff val="25000"/>
                  </a:schemeClr>
                </a:solidFill>
              </a:rPr>
              <a:t>基址和虚拟地址相加形成线性地址</a:t>
            </a:r>
          </a:p>
          <a:p>
            <a:pPr>
              <a:lnSpc>
                <a:spcPct val="150000"/>
              </a:lnSpc>
            </a:pPr>
            <a:r>
              <a:rPr lang="zh-CN" altLang="en-US" b="1" dirty="0" smtClean="0"/>
              <a:t>（</a:t>
            </a:r>
            <a:r>
              <a:rPr lang="en-US" altLang="zh-CN" b="1" dirty="0" smtClean="0"/>
              <a:t>2</a:t>
            </a:r>
            <a:r>
              <a:rPr lang="zh-CN" altLang="en-US" b="1" dirty="0" smtClean="0"/>
              <a:t>）</a:t>
            </a:r>
            <a:r>
              <a:rPr lang="zh-CN" altLang="en-US" dirty="0">
                <a:solidFill>
                  <a:schemeClr val="tx1">
                    <a:lumMod val="75000"/>
                    <a:lumOff val="25000"/>
                  </a:schemeClr>
                </a:solidFill>
              </a:rPr>
              <a:t>段限决定了这个段中所能访问的线性空间的长度</a:t>
            </a:r>
          </a:p>
          <a:p>
            <a:pPr>
              <a:lnSpc>
                <a:spcPct val="150000"/>
              </a:lnSpc>
            </a:pPr>
            <a:r>
              <a:rPr lang="zh-CN" altLang="en-US" b="1" dirty="0" smtClean="0"/>
              <a:t>（</a:t>
            </a:r>
            <a:r>
              <a:rPr lang="en-US" altLang="zh-CN" b="1" dirty="0" smtClean="0"/>
              <a:t>3</a:t>
            </a:r>
            <a:r>
              <a:rPr lang="zh-CN" altLang="en-US" b="1" dirty="0" smtClean="0"/>
              <a:t>）</a:t>
            </a:r>
            <a:r>
              <a:rPr lang="zh-CN" altLang="en-US" dirty="0">
                <a:solidFill>
                  <a:schemeClr val="tx1">
                    <a:lumMod val="75000"/>
                    <a:lumOff val="25000"/>
                  </a:schemeClr>
                </a:solidFill>
              </a:rPr>
              <a:t>属性位则标记了该段是否可读写，可执行，是代码段还是数据段</a:t>
            </a:r>
            <a:r>
              <a:rPr lang="zh-CN" altLang="en-US" dirty="0" smtClean="0">
                <a:solidFill>
                  <a:schemeClr val="tx1">
                    <a:lumMod val="75000"/>
                    <a:lumOff val="25000"/>
                  </a:schemeClr>
                </a:solidFill>
              </a:rPr>
              <a:t>等</a:t>
            </a:r>
            <a:endParaRPr lang="en-US" altLang="zh-CN" dirty="0" smtClean="0">
              <a:solidFill>
                <a:schemeClr val="tx1">
                  <a:lumMod val="75000"/>
                  <a:lumOff val="25000"/>
                </a:schemeClr>
              </a:solidFill>
            </a:endParaRPr>
          </a:p>
          <a:p>
            <a:pPr>
              <a:lnSpc>
                <a:spcPct val="150000"/>
              </a:lnSpc>
            </a:pP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rPr>
              <a:t>代码</a:t>
            </a:r>
            <a:r>
              <a:rPr lang="zh-CN" altLang="en-US" dirty="0" smtClean="0">
                <a:solidFill>
                  <a:schemeClr val="tx1">
                    <a:lumMod val="75000"/>
                    <a:lumOff val="25000"/>
                  </a:schemeClr>
                </a:solidFill>
              </a:rPr>
              <a:t>段一般标记为可读和可执行，数据段标记为可读和可写。</a:t>
            </a: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Ø"/>
            </a:pP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zh-CN" altLang="en-US" dirty="0" smtClean="0">
                <a:solidFill>
                  <a:schemeClr val="tx1">
                    <a:lumMod val="75000"/>
                    <a:lumOff val="25000"/>
                  </a:schemeClr>
                </a:solidFill>
              </a:rPr>
              <a:t>段在装载经由段描述符完成，装载内容会被缓存，直到下一段的装载。</a:t>
            </a:r>
            <a:endParaRPr lang="en-US" altLang="zh-CN" dirty="0">
              <a:solidFill>
                <a:schemeClr val="tx1">
                  <a:lumMod val="75000"/>
                  <a:lumOff val="25000"/>
                </a:schemeClr>
              </a:solidFill>
            </a:endParaRPr>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Tree>
    <p:extLst>
      <p:ext uri="{BB962C8B-B14F-4D97-AF65-F5344CB8AC3E}">
        <p14:creationId xmlns:p14="http://schemas.microsoft.com/office/powerpoint/2010/main" val="3217941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25</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1712328" cy="369332"/>
          </a:xfrm>
          <a:prstGeom prst="rect">
            <a:avLst/>
          </a:prstGeom>
          <a:noFill/>
        </p:spPr>
        <p:txBody>
          <a:bodyPr wrap="none" rtlCol="0">
            <a:spAutoFit/>
          </a:bodyPr>
          <a:lstStyle/>
          <a:p>
            <a:r>
              <a:rPr lang="zh-CN" altLang="en-US" b="1" dirty="0" smtClean="0">
                <a:latin typeface="+mn-ea"/>
              </a:rPr>
              <a:t>（</a:t>
            </a:r>
            <a:r>
              <a:rPr lang="en-US" altLang="zh-CN" b="1" dirty="0" smtClean="0">
                <a:latin typeface="+mn-ea"/>
              </a:rPr>
              <a:t>2</a:t>
            </a:r>
            <a:r>
              <a:rPr lang="zh-CN" altLang="en-US" b="1" dirty="0" smtClean="0">
                <a:latin typeface="+mn-ea"/>
              </a:rPr>
              <a:t>）网络</a:t>
            </a:r>
            <a:r>
              <a:rPr lang="zh-CN" altLang="en-US" b="1" dirty="0">
                <a:latin typeface="+mn-ea"/>
              </a:rPr>
              <a:t>隔离</a:t>
            </a:r>
          </a:p>
        </p:txBody>
      </p:sp>
      <p:sp>
        <p:nvSpPr>
          <p:cNvPr id="7" name="矩形 6"/>
          <p:cNvSpPr/>
          <p:nvPr/>
        </p:nvSpPr>
        <p:spPr>
          <a:xfrm>
            <a:off x="474584" y="2983841"/>
            <a:ext cx="8185917" cy="1892826"/>
          </a:xfrm>
          <a:prstGeom prst="rect">
            <a:avLst/>
          </a:prstGeom>
          <a:solidFill>
            <a:srgbClr val="E8E8E8"/>
          </a:solidFill>
        </p:spPr>
        <p:txBody>
          <a:bodyPr wrap="square">
            <a:spAutoFit/>
          </a:bodyPr>
          <a:lstStyle/>
          <a:p>
            <a:pPr>
              <a:lnSpc>
                <a:spcPct val="150000"/>
              </a:lnSpc>
            </a:pPr>
            <a:r>
              <a:rPr lang="zh-CN" altLang="en-US" dirty="0" smtClean="0">
                <a:latin typeface="+mn-ea"/>
              </a:rPr>
              <a:t>关键在于</a:t>
            </a:r>
            <a:r>
              <a:rPr lang="zh-CN" altLang="en-US" dirty="0">
                <a:latin typeface="+mn-ea"/>
              </a:rPr>
              <a:t>系统对通信数据的</a:t>
            </a:r>
            <a:r>
              <a:rPr lang="zh-CN" altLang="en-US" dirty="0" smtClean="0">
                <a:latin typeface="+mn-ea"/>
              </a:rPr>
              <a:t>控制，即通过</a:t>
            </a:r>
            <a:r>
              <a:rPr lang="zh-CN" altLang="en-US" b="1" dirty="0">
                <a:solidFill>
                  <a:srgbClr val="FF0000"/>
                </a:solidFill>
                <a:latin typeface="+mn-ea"/>
              </a:rPr>
              <a:t>不可路由的协议</a:t>
            </a:r>
            <a:r>
              <a:rPr lang="zh-CN" altLang="en-US" dirty="0">
                <a:latin typeface="+mn-ea"/>
              </a:rPr>
              <a:t>来完成网间的数据</a:t>
            </a:r>
            <a:r>
              <a:rPr lang="zh-CN" altLang="en-US" dirty="0" smtClean="0">
                <a:latin typeface="+mn-ea"/>
              </a:rPr>
              <a:t>交换。</a:t>
            </a:r>
            <a:endParaRPr lang="en-US" altLang="zh-CN" dirty="0" smtClean="0">
              <a:latin typeface="+mn-ea"/>
            </a:endParaRPr>
          </a:p>
          <a:p>
            <a:endParaRPr lang="en-US" altLang="zh-CN" dirty="0" smtClean="0">
              <a:latin typeface="+mn-ea"/>
            </a:endParaRPr>
          </a:p>
          <a:p>
            <a:r>
              <a:rPr lang="zh-CN" altLang="en-US" dirty="0" smtClean="0">
                <a:latin typeface="+mn-ea"/>
              </a:rPr>
              <a:t>由于硬件</a:t>
            </a:r>
            <a:r>
              <a:rPr lang="zh-CN" altLang="en-US" dirty="0">
                <a:latin typeface="+mn-ea"/>
              </a:rPr>
              <a:t>通信设备工作在网络七层的最下层，并不能感知交换数据的</a:t>
            </a:r>
            <a:r>
              <a:rPr lang="zh-CN" altLang="en-US" b="1" dirty="0">
                <a:latin typeface="+mn-ea"/>
              </a:rPr>
              <a:t>机密性</a:t>
            </a:r>
            <a:r>
              <a:rPr lang="zh-CN" altLang="en-US" dirty="0">
                <a:latin typeface="+mn-ea"/>
              </a:rPr>
              <a:t>、</a:t>
            </a:r>
            <a:r>
              <a:rPr lang="zh-CN" altLang="en-US" b="1" dirty="0">
                <a:latin typeface="+mn-ea"/>
              </a:rPr>
              <a:t>完整性</a:t>
            </a:r>
            <a:r>
              <a:rPr lang="zh-CN" altLang="en-US" dirty="0">
                <a:latin typeface="+mn-ea"/>
              </a:rPr>
              <a:t>、</a:t>
            </a:r>
            <a:r>
              <a:rPr lang="zh-CN" altLang="en-US" b="1" dirty="0">
                <a:latin typeface="+mn-ea"/>
              </a:rPr>
              <a:t>可用性</a:t>
            </a:r>
            <a:r>
              <a:rPr lang="zh-CN" altLang="en-US" dirty="0">
                <a:latin typeface="+mn-ea"/>
              </a:rPr>
              <a:t>、</a:t>
            </a:r>
            <a:r>
              <a:rPr lang="zh-CN" altLang="en-US" b="1" dirty="0">
                <a:latin typeface="+mn-ea"/>
              </a:rPr>
              <a:t>可控性</a:t>
            </a:r>
            <a:r>
              <a:rPr lang="zh-CN" altLang="en-US" dirty="0">
                <a:latin typeface="+mn-ea"/>
              </a:rPr>
              <a:t>和</a:t>
            </a:r>
            <a:r>
              <a:rPr lang="zh-CN" altLang="en-US" b="1" dirty="0">
                <a:latin typeface="+mn-ea"/>
              </a:rPr>
              <a:t>抗</a:t>
            </a:r>
            <a:r>
              <a:rPr lang="zh-CN" altLang="en-US" b="1" dirty="0" smtClean="0">
                <a:latin typeface="+mn-ea"/>
              </a:rPr>
              <a:t>抵赖</a:t>
            </a:r>
            <a:r>
              <a:rPr lang="zh-CN" altLang="en-US" dirty="0" smtClean="0">
                <a:latin typeface="+mn-ea"/>
              </a:rPr>
              <a:t>等</a:t>
            </a:r>
            <a:r>
              <a:rPr lang="zh-CN" altLang="en-US" b="1" dirty="0">
                <a:solidFill>
                  <a:srgbClr val="FF0000"/>
                </a:solidFill>
                <a:latin typeface="+mn-ea"/>
              </a:rPr>
              <a:t>安全</a:t>
            </a:r>
            <a:r>
              <a:rPr lang="zh-CN" altLang="en-US" b="1" dirty="0" smtClean="0">
                <a:solidFill>
                  <a:srgbClr val="FF0000"/>
                </a:solidFill>
                <a:latin typeface="+mn-ea"/>
              </a:rPr>
              <a:t>要素</a:t>
            </a:r>
            <a:r>
              <a:rPr lang="zh-CN" altLang="en-US" dirty="0" smtClean="0">
                <a:latin typeface="+mn-ea"/>
              </a:rPr>
              <a:t>。</a:t>
            </a:r>
            <a:endParaRPr lang="en-US" altLang="zh-CN" dirty="0" smtClean="0">
              <a:latin typeface="+mn-ea"/>
            </a:endParaRPr>
          </a:p>
          <a:p>
            <a:endParaRPr lang="en-US" altLang="zh-CN" dirty="0">
              <a:latin typeface="+mn-ea"/>
            </a:endParaRPr>
          </a:p>
          <a:p>
            <a:r>
              <a:rPr lang="zh-CN" altLang="en-US" dirty="0" smtClean="0">
                <a:latin typeface="+mn-ea"/>
              </a:rPr>
              <a:t>因此，需要用软件来实现</a:t>
            </a:r>
            <a:r>
              <a:rPr lang="zh-CN" altLang="en-US" b="1" dirty="0"/>
              <a:t>访问</a:t>
            </a:r>
            <a:r>
              <a:rPr lang="zh-CN" altLang="en-US" b="1" dirty="0" smtClean="0"/>
              <a:t>控制</a:t>
            </a:r>
            <a:r>
              <a:rPr lang="zh-CN" altLang="en-US" dirty="0" smtClean="0"/>
              <a:t>、</a:t>
            </a:r>
            <a:r>
              <a:rPr lang="zh-CN" altLang="en-US" b="1" dirty="0"/>
              <a:t>身份</a:t>
            </a:r>
            <a:r>
              <a:rPr lang="zh-CN" altLang="en-US" b="1" dirty="0" smtClean="0"/>
              <a:t>认证</a:t>
            </a:r>
            <a:r>
              <a:rPr lang="zh-CN" altLang="en-US" dirty="0" smtClean="0"/>
              <a:t>、</a:t>
            </a:r>
            <a:r>
              <a:rPr lang="zh-CN" altLang="en-US" b="1" dirty="0"/>
              <a:t>加密</a:t>
            </a:r>
            <a:r>
              <a:rPr lang="zh-CN" altLang="en-US" b="1" dirty="0" smtClean="0"/>
              <a:t>签名</a:t>
            </a:r>
            <a:r>
              <a:rPr lang="zh-CN" altLang="en-US" dirty="0" smtClean="0"/>
              <a:t>等</a:t>
            </a:r>
            <a:r>
              <a:rPr lang="zh-CN" altLang="en-US" b="1" dirty="0" smtClean="0">
                <a:solidFill>
                  <a:srgbClr val="FF0000"/>
                </a:solidFill>
              </a:rPr>
              <a:t>安全机制</a:t>
            </a:r>
            <a:r>
              <a:rPr lang="zh-CN" altLang="en-US" dirty="0" smtClean="0">
                <a:solidFill>
                  <a:schemeClr val="tx1">
                    <a:lumMod val="75000"/>
                    <a:lumOff val="25000"/>
                  </a:schemeClr>
                </a:solidFill>
              </a:rPr>
              <a:t>。</a:t>
            </a:r>
            <a:endParaRPr lang="en-US" altLang="zh-CN" dirty="0">
              <a:latin typeface="+mn-ea"/>
            </a:endParaRPr>
          </a:p>
        </p:txBody>
      </p:sp>
      <p:sp>
        <p:nvSpPr>
          <p:cNvPr id="8" name="矩形 7"/>
          <p:cNvSpPr/>
          <p:nvPr/>
        </p:nvSpPr>
        <p:spPr>
          <a:xfrm>
            <a:off x="474584" y="1582741"/>
            <a:ext cx="7922502"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smtClean="0"/>
              <a:t>目标</a:t>
            </a:r>
            <a:r>
              <a:rPr lang="zh-CN" altLang="en-US" dirty="0" smtClean="0"/>
              <a:t>：</a:t>
            </a:r>
            <a:r>
              <a:rPr lang="zh-CN" altLang="zh-CN" dirty="0" smtClean="0"/>
              <a:t>确保</a:t>
            </a:r>
            <a:r>
              <a:rPr lang="zh-CN" altLang="zh-CN" dirty="0"/>
              <a:t>把有害的攻击隔离，在可信网络之外和保证可信网络内部信息不外泄的前提下，完成网间数据的安全交换</a:t>
            </a:r>
            <a:r>
              <a:rPr lang="zh-CN" altLang="zh-CN" b="1" dirty="0"/>
              <a:t>。</a:t>
            </a:r>
            <a:endParaRPr lang="zh-CN" altLang="en-US" sz="2000" b="1" dirty="0"/>
          </a:p>
        </p:txBody>
      </p:sp>
    </p:spTree>
    <p:extLst>
      <p:ext uri="{BB962C8B-B14F-4D97-AF65-F5344CB8AC3E}">
        <p14:creationId xmlns:p14="http://schemas.microsoft.com/office/powerpoint/2010/main" val="1897208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98320" y="4272732"/>
            <a:ext cx="2584579" cy="1442268"/>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53682" y="4272732"/>
            <a:ext cx="2584579" cy="1442268"/>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09044" y="4272732"/>
            <a:ext cx="2584579" cy="1442268"/>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8" idx="2"/>
          </p:cNvCxnSpPr>
          <p:nvPr/>
        </p:nvCxnSpPr>
        <p:spPr>
          <a:xfrm>
            <a:off x="4484624" y="1973117"/>
            <a:ext cx="15939" cy="1597397"/>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78146" y="2248834"/>
            <a:ext cx="8515477" cy="973378"/>
          </a:xfrm>
          <a:prstGeom prst="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8" name="矩形 7"/>
          <p:cNvSpPr/>
          <p:nvPr/>
        </p:nvSpPr>
        <p:spPr>
          <a:xfrm>
            <a:off x="2627454" y="1243736"/>
            <a:ext cx="3714340" cy="7293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t>第</a:t>
            </a:r>
            <a:r>
              <a:rPr lang="en-US" altLang="zh-CN" sz="2000" b="1" dirty="0" smtClean="0"/>
              <a:t>5</a:t>
            </a:r>
            <a:r>
              <a:rPr lang="zh-CN" altLang="en-US" sz="2000" b="1" dirty="0" smtClean="0"/>
              <a:t>代隔离技术实现</a:t>
            </a:r>
            <a:r>
              <a:rPr lang="zh-CN" altLang="en-US" sz="2000" b="1" dirty="0"/>
              <a:t>原理</a:t>
            </a:r>
          </a:p>
        </p:txBody>
      </p:sp>
      <p:sp>
        <p:nvSpPr>
          <p:cNvPr id="9" name="矩形 8"/>
          <p:cNvSpPr/>
          <p:nvPr/>
        </p:nvSpPr>
        <p:spPr>
          <a:xfrm>
            <a:off x="426119" y="2384185"/>
            <a:ext cx="1852663" cy="7073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专用通信设备</a:t>
            </a:r>
          </a:p>
        </p:txBody>
      </p:sp>
      <p:sp>
        <p:nvSpPr>
          <p:cNvPr id="10" name="矩形 9"/>
          <p:cNvSpPr/>
          <p:nvPr/>
        </p:nvSpPr>
        <p:spPr>
          <a:xfrm>
            <a:off x="2468492" y="2384185"/>
            <a:ext cx="1852663" cy="7073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专有安全协议</a:t>
            </a:r>
          </a:p>
        </p:txBody>
      </p:sp>
      <p:sp>
        <p:nvSpPr>
          <p:cNvPr id="11" name="矩形 10"/>
          <p:cNvSpPr/>
          <p:nvPr/>
        </p:nvSpPr>
        <p:spPr>
          <a:xfrm>
            <a:off x="4510865" y="2384185"/>
            <a:ext cx="1852663" cy="7073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加密验证机制</a:t>
            </a:r>
          </a:p>
        </p:txBody>
      </p:sp>
      <p:sp>
        <p:nvSpPr>
          <p:cNvPr id="13" name="矩形 12"/>
          <p:cNvSpPr/>
          <p:nvPr/>
        </p:nvSpPr>
        <p:spPr>
          <a:xfrm>
            <a:off x="6553239" y="2384185"/>
            <a:ext cx="2108200" cy="7073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00"/>
              </a:lnSpc>
            </a:pPr>
            <a:r>
              <a:rPr lang="zh-CN" altLang="en-US"/>
              <a:t>应用层数据提取和鉴别认证技术</a:t>
            </a:r>
          </a:p>
        </p:txBody>
      </p:sp>
      <p:sp>
        <p:nvSpPr>
          <p:cNvPr id="18" name="矩形 17"/>
          <p:cNvSpPr/>
          <p:nvPr/>
        </p:nvSpPr>
        <p:spPr>
          <a:xfrm>
            <a:off x="1597026" y="3560351"/>
            <a:ext cx="5807074" cy="490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不同安全级别网络之间的数据交换</a:t>
            </a:r>
          </a:p>
        </p:txBody>
      </p:sp>
      <p:sp>
        <p:nvSpPr>
          <p:cNvPr id="19" name="矩形 18"/>
          <p:cNvSpPr/>
          <p:nvPr/>
        </p:nvSpPr>
        <p:spPr>
          <a:xfrm>
            <a:off x="596695" y="4530117"/>
            <a:ext cx="2203416" cy="874407"/>
          </a:xfrm>
          <a:prstGeom prst="rect">
            <a:avLst/>
          </a:prstGeom>
        </p:spPr>
        <p:txBody>
          <a:bodyPr wrap="square">
            <a:spAutoFit/>
          </a:bodyPr>
          <a:lstStyle/>
          <a:p>
            <a:pPr>
              <a:lnSpc>
                <a:spcPct val="150000"/>
              </a:lnSpc>
            </a:pPr>
            <a:r>
              <a:rPr lang="zh-CN" altLang="en-US" dirty="0">
                <a:solidFill>
                  <a:schemeClr val="tx1">
                    <a:lumMod val="75000"/>
                    <a:lumOff val="25000"/>
                  </a:schemeClr>
                </a:solidFill>
              </a:rPr>
              <a:t>彻底阻断了网络间的直接</a:t>
            </a:r>
            <a:r>
              <a:rPr lang="en-US" altLang="zh-CN" dirty="0">
                <a:solidFill>
                  <a:schemeClr val="tx1">
                    <a:lumMod val="75000"/>
                    <a:lumOff val="25000"/>
                  </a:schemeClr>
                </a:solidFill>
              </a:rPr>
              <a:t>TCP/IP</a:t>
            </a:r>
            <a:r>
              <a:rPr lang="zh-CN" altLang="en-US" dirty="0">
                <a:solidFill>
                  <a:schemeClr val="tx1">
                    <a:lumMod val="75000"/>
                    <a:lumOff val="25000"/>
                  </a:schemeClr>
                </a:solidFill>
              </a:rPr>
              <a:t>连接</a:t>
            </a:r>
          </a:p>
        </p:txBody>
      </p:sp>
      <p:sp>
        <p:nvSpPr>
          <p:cNvPr id="20" name="矩形 19"/>
          <p:cNvSpPr/>
          <p:nvPr/>
        </p:nvSpPr>
        <p:spPr>
          <a:xfrm>
            <a:off x="3394823" y="4532201"/>
            <a:ext cx="2306176"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保证了网间数据交换的安全、可控</a:t>
            </a:r>
          </a:p>
        </p:txBody>
      </p:sp>
      <p:sp>
        <p:nvSpPr>
          <p:cNvPr id="21" name="矩形 20"/>
          <p:cNvSpPr/>
          <p:nvPr/>
        </p:nvSpPr>
        <p:spPr>
          <a:xfrm>
            <a:off x="6341794" y="4324452"/>
            <a:ext cx="2388368"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杜绝了由于操作系统和网络协议自身漏洞带来的安全风险</a:t>
            </a:r>
          </a:p>
        </p:txBody>
      </p:sp>
    </p:spTree>
    <p:extLst>
      <p:ext uri="{BB962C8B-B14F-4D97-AF65-F5344CB8AC3E}">
        <p14:creationId xmlns:p14="http://schemas.microsoft.com/office/powerpoint/2010/main" val="1372268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04949" y="4994769"/>
            <a:ext cx="4110415" cy="6059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600277" y="4994769"/>
            <a:ext cx="4110415" cy="6059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943724" y="3988296"/>
            <a:ext cx="1776896" cy="5122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55750" y="2242802"/>
            <a:ext cx="2051050" cy="5122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55750" y="2822605"/>
            <a:ext cx="2051050" cy="5122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55750" y="3402408"/>
            <a:ext cx="2051050" cy="5122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555750" y="3982210"/>
            <a:ext cx="2051050" cy="5122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8322" y="2242802"/>
            <a:ext cx="1093504" cy="2266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3" name="TextBox 3_1"/>
          <p:cNvSpPr txBox="1"/>
          <p:nvPr/>
        </p:nvSpPr>
        <p:spPr>
          <a:xfrm>
            <a:off x="404049" y="808059"/>
            <a:ext cx="2004075" cy="461665"/>
          </a:xfrm>
          <a:prstGeom prst="rect">
            <a:avLst/>
          </a:prstGeom>
          <a:noFill/>
        </p:spPr>
        <p:txBody>
          <a:bodyPr wrap="none" rtlCol="0">
            <a:spAutoFit/>
          </a:bodyPr>
          <a:lstStyle/>
          <a:p>
            <a:r>
              <a:rPr lang="en-US" altLang="zh-CN" sz="2400" b="1" dirty="0" smtClean="0">
                <a:solidFill>
                  <a:schemeClr val="accent6"/>
                </a:solidFill>
              </a:rPr>
              <a:t>5</a:t>
            </a:r>
            <a:r>
              <a:rPr lang="zh-CN" altLang="en-US" sz="2400" b="1" dirty="0" smtClean="0">
                <a:solidFill>
                  <a:schemeClr val="accent6"/>
                </a:solidFill>
              </a:rPr>
              <a:t>、案例</a:t>
            </a:r>
            <a:r>
              <a:rPr lang="zh-CN" altLang="en-US" sz="2400" b="1" dirty="0">
                <a:solidFill>
                  <a:schemeClr val="accent6"/>
                </a:solidFill>
              </a:rPr>
              <a:t>分析 </a:t>
            </a:r>
          </a:p>
        </p:txBody>
      </p:sp>
      <p:sp>
        <p:nvSpPr>
          <p:cNvPr id="6" name="矩形 5"/>
          <p:cNvSpPr/>
          <p:nvPr/>
        </p:nvSpPr>
        <p:spPr>
          <a:xfrm>
            <a:off x="283807" y="3172897"/>
            <a:ext cx="1148520" cy="369332"/>
          </a:xfrm>
          <a:prstGeom prst="rect">
            <a:avLst/>
          </a:prstGeom>
        </p:spPr>
        <p:txBody>
          <a:bodyPr wrap="none">
            <a:spAutoFit/>
          </a:bodyPr>
          <a:lstStyle/>
          <a:p>
            <a:r>
              <a:rPr lang="en-US" altLang="zh-CN" b="1">
                <a:solidFill>
                  <a:schemeClr val="bg1"/>
                </a:solidFill>
              </a:rPr>
              <a:t>VMware</a:t>
            </a:r>
            <a:endParaRPr lang="zh-CN" altLang="en-US" b="1">
              <a:solidFill>
                <a:schemeClr val="bg1"/>
              </a:solidFill>
            </a:endParaRPr>
          </a:p>
        </p:txBody>
      </p:sp>
      <p:sp>
        <p:nvSpPr>
          <p:cNvPr id="7" name="矩形 6"/>
          <p:cNvSpPr/>
          <p:nvPr/>
        </p:nvSpPr>
        <p:spPr>
          <a:xfrm>
            <a:off x="1555750" y="2314273"/>
            <a:ext cx="2031325" cy="369332"/>
          </a:xfrm>
          <a:prstGeom prst="rect">
            <a:avLst/>
          </a:prstGeom>
        </p:spPr>
        <p:txBody>
          <a:bodyPr wrap="none">
            <a:spAutoFit/>
          </a:bodyPr>
          <a:lstStyle/>
          <a:p>
            <a:r>
              <a:rPr lang="zh-CN" altLang="en-US">
                <a:solidFill>
                  <a:schemeClr val="bg1"/>
                </a:solidFill>
              </a:rPr>
              <a:t>云基础架构及管理</a:t>
            </a:r>
          </a:p>
        </p:txBody>
      </p:sp>
      <p:sp>
        <p:nvSpPr>
          <p:cNvPr id="8" name="矩形 7"/>
          <p:cNvSpPr/>
          <p:nvPr/>
        </p:nvSpPr>
        <p:spPr>
          <a:xfrm>
            <a:off x="1555749" y="2892679"/>
            <a:ext cx="1338828" cy="369332"/>
          </a:xfrm>
          <a:prstGeom prst="rect">
            <a:avLst/>
          </a:prstGeom>
        </p:spPr>
        <p:txBody>
          <a:bodyPr wrap="none">
            <a:spAutoFit/>
          </a:bodyPr>
          <a:lstStyle/>
          <a:p>
            <a:r>
              <a:rPr lang="zh-CN" altLang="en-US">
                <a:solidFill>
                  <a:schemeClr val="bg1"/>
                </a:solidFill>
              </a:rPr>
              <a:t>云应用平台</a:t>
            </a:r>
          </a:p>
        </p:txBody>
      </p:sp>
      <p:sp>
        <p:nvSpPr>
          <p:cNvPr id="9" name="矩形 8"/>
          <p:cNvSpPr/>
          <p:nvPr/>
        </p:nvSpPr>
        <p:spPr>
          <a:xfrm>
            <a:off x="1575327" y="3460859"/>
            <a:ext cx="1569660" cy="369332"/>
          </a:xfrm>
          <a:prstGeom prst="rect">
            <a:avLst/>
          </a:prstGeom>
        </p:spPr>
        <p:txBody>
          <a:bodyPr wrap="none">
            <a:spAutoFit/>
          </a:bodyPr>
          <a:lstStyle/>
          <a:p>
            <a:r>
              <a:rPr lang="zh-CN" altLang="en-US">
                <a:solidFill>
                  <a:schemeClr val="bg1"/>
                </a:solidFill>
              </a:rPr>
              <a:t>终端用户计算</a:t>
            </a:r>
          </a:p>
        </p:txBody>
      </p:sp>
      <p:grpSp>
        <p:nvGrpSpPr>
          <p:cNvPr id="24" name="组合 23"/>
          <p:cNvGrpSpPr/>
          <p:nvPr/>
        </p:nvGrpSpPr>
        <p:grpSpPr>
          <a:xfrm>
            <a:off x="4038571" y="2666243"/>
            <a:ext cx="1415742" cy="1415742"/>
            <a:chOff x="4266684" y="2666243"/>
            <a:chExt cx="1415742" cy="1415742"/>
          </a:xfrm>
        </p:grpSpPr>
        <p:sp>
          <p:nvSpPr>
            <p:cNvPr id="22" name="椭圆 21"/>
            <p:cNvSpPr/>
            <p:nvPr/>
          </p:nvSpPr>
          <p:spPr>
            <a:xfrm>
              <a:off x="4266684" y="2666243"/>
              <a:ext cx="1415742" cy="14157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89061" y="3013286"/>
              <a:ext cx="1107996" cy="646331"/>
            </a:xfrm>
            <a:prstGeom prst="rect">
              <a:avLst/>
            </a:prstGeom>
          </p:spPr>
          <p:txBody>
            <a:bodyPr wrap="none">
              <a:spAutoFit/>
            </a:bodyPr>
            <a:lstStyle/>
            <a:p>
              <a:pPr algn="ctr"/>
              <a:r>
                <a:rPr lang="zh-CN" altLang="en-US" b="1">
                  <a:solidFill>
                    <a:schemeClr val="bg1"/>
                  </a:solidFill>
                </a:rPr>
                <a:t>企业级</a:t>
              </a:r>
              <a:endParaRPr lang="en-US" altLang="zh-CN" b="1">
                <a:solidFill>
                  <a:schemeClr val="bg1"/>
                </a:solidFill>
              </a:endParaRPr>
            </a:p>
            <a:p>
              <a:pPr algn="ctr"/>
              <a:r>
                <a:rPr lang="zh-CN" altLang="en-US" b="1">
                  <a:solidFill>
                    <a:schemeClr val="bg1"/>
                  </a:solidFill>
                </a:rPr>
                <a:t>组织机构</a:t>
              </a:r>
            </a:p>
          </p:txBody>
        </p:sp>
      </p:grpSp>
      <p:sp>
        <p:nvSpPr>
          <p:cNvPr id="12" name="矩形 11"/>
          <p:cNvSpPr/>
          <p:nvPr/>
        </p:nvSpPr>
        <p:spPr>
          <a:xfrm>
            <a:off x="7159897" y="4073059"/>
            <a:ext cx="1338828" cy="369332"/>
          </a:xfrm>
          <a:prstGeom prst="rect">
            <a:avLst/>
          </a:prstGeom>
        </p:spPr>
        <p:txBody>
          <a:bodyPr wrap="none">
            <a:spAutoFit/>
          </a:bodyPr>
          <a:lstStyle/>
          <a:p>
            <a:r>
              <a:rPr lang="zh-CN" altLang="en-US" dirty="0">
                <a:solidFill>
                  <a:schemeClr val="bg1"/>
                </a:solidFill>
              </a:rPr>
              <a:t>云计算环境</a:t>
            </a:r>
          </a:p>
        </p:txBody>
      </p:sp>
      <p:sp>
        <p:nvSpPr>
          <p:cNvPr id="13" name="矩形 12"/>
          <p:cNvSpPr/>
          <p:nvPr/>
        </p:nvSpPr>
        <p:spPr>
          <a:xfrm>
            <a:off x="804281" y="5110757"/>
            <a:ext cx="3111749" cy="400110"/>
          </a:xfrm>
          <a:prstGeom prst="rect">
            <a:avLst/>
          </a:prstGeom>
        </p:spPr>
        <p:txBody>
          <a:bodyPr wrap="none">
            <a:spAutoFit/>
          </a:bodyPr>
          <a:lstStyle/>
          <a:p>
            <a:r>
              <a:rPr lang="zh-CN" altLang="en-US" sz="2000" b="1">
                <a:solidFill>
                  <a:schemeClr val="bg1"/>
                </a:solidFill>
              </a:rPr>
              <a:t>虚拟机迁移工具</a:t>
            </a:r>
            <a:r>
              <a:rPr lang="en-US" altLang="zh-CN" sz="2000" b="1">
                <a:solidFill>
                  <a:schemeClr val="bg1"/>
                </a:solidFill>
              </a:rPr>
              <a:t>VMotion</a:t>
            </a:r>
            <a:endParaRPr lang="zh-CN" altLang="en-US" sz="2000" b="1">
              <a:solidFill>
                <a:schemeClr val="bg1"/>
              </a:solidFill>
            </a:endParaRPr>
          </a:p>
        </p:txBody>
      </p:sp>
      <p:sp>
        <p:nvSpPr>
          <p:cNvPr id="14" name="矩形 13"/>
          <p:cNvSpPr/>
          <p:nvPr/>
        </p:nvSpPr>
        <p:spPr>
          <a:xfrm>
            <a:off x="4672680" y="5110757"/>
            <a:ext cx="3927422" cy="400110"/>
          </a:xfrm>
          <a:prstGeom prst="rect">
            <a:avLst/>
          </a:prstGeom>
        </p:spPr>
        <p:txBody>
          <a:bodyPr wrap="none">
            <a:spAutoFit/>
          </a:bodyPr>
          <a:lstStyle/>
          <a:p>
            <a:r>
              <a:rPr lang="zh-CN" altLang="en-US" sz="2000" b="1">
                <a:solidFill>
                  <a:schemeClr val="bg1"/>
                </a:solidFill>
              </a:rPr>
              <a:t>存储迁移工具</a:t>
            </a:r>
            <a:r>
              <a:rPr lang="en-US" altLang="zh-CN" sz="2000" b="1">
                <a:solidFill>
                  <a:schemeClr val="bg1"/>
                </a:solidFill>
              </a:rPr>
              <a:t>Storage VMotion</a:t>
            </a:r>
            <a:endParaRPr lang="zh-CN" altLang="en-US" sz="2000" b="1">
              <a:solidFill>
                <a:schemeClr val="bg1"/>
              </a:solidFill>
            </a:endParaRPr>
          </a:p>
        </p:txBody>
      </p:sp>
      <p:sp>
        <p:nvSpPr>
          <p:cNvPr id="15" name="矩形 14"/>
          <p:cNvSpPr/>
          <p:nvPr/>
        </p:nvSpPr>
        <p:spPr>
          <a:xfrm>
            <a:off x="298321" y="1350540"/>
            <a:ext cx="8422299" cy="369332"/>
          </a:xfrm>
          <a:prstGeom prst="rect">
            <a:avLst/>
          </a:prstGeom>
          <a:solidFill>
            <a:srgbClr val="E8E8E8"/>
          </a:solidFill>
        </p:spPr>
        <p:txBody>
          <a:bodyPr wrap="square">
            <a:spAutoFit/>
          </a:bodyPr>
          <a:lstStyle/>
          <a:p>
            <a:r>
              <a:rPr lang="en-US" altLang="zh-CN" dirty="0">
                <a:solidFill>
                  <a:schemeClr val="tx1">
                    <a:lumMod val="75000"/>
                    <a:lumOff val="25000"/>
                  </a:schemeClr>
                </a:solidFill>
              </a:rPr>
              <a:t>VMware</a:t>
            </a:r>
            <a:r>
              <a:rPr lang="zh-CN" altLang="en-US" dirty="0">
                <a:solidFill>
                  <a:schemeClr val="tx1">
                    <a:lumMod val="75000"/>
                    <a:lumOff val="25000"/>
                  </a:schemeClr>
                </a:solidFill>
              </a:rPr>
              <a:t>公司推出了面向云计算的一系列产品和解决方案</a:t>
            </a:r>
          </a:p>
        </p:txBody>
      </p:sp>
      <p:sp>
        <p:nvSpPr>
          <p:cNvPr id="21" name="矩形 20"/>
          <p:cNvSpPr/>
          <p:nvPr/>
        </p:nvSpPr>
        <p:spPr>
          <a:xfrm>
            <a:off x="1575327" y="4053681"/>
            <a:ext cx="628698" cy="369332"/>
          </a:xfrm>
          <a:prstGeom prst="rect">
            <a:avLst/>
          </a:prstGeom>
        </p:spPr>
        <p:txBody>
          <a:bodyPr wrap="none">
            <a:spAutoFit/>
          </a:bodyPr>
          <a:lstStyle/>
          <a:p>
            <a:r>
              <a:rPr lang="en-US" altLang="zh-CN">
                <a:solidFill>
                  <a:schemeClr val="bg1"/>
                </a:solidFill>
              </a:rPr>
              <a:t>… …</a:t>
            </a:r>
            <a:endParaRPr lang="zh-CN" altLang="en-US">
              <a:solidFill>
                <a:schemeClr val="bg1"/>
              </a:solidFill>
            </a:endParaRPr>
          </a:p>
        </p:txBody>
      </p:sp>
      <p:sp>
        <p:nvSpPr>
          <p:cNvPr id="23" name="右大括号 22"/>
          <p:cNvSpPr/>
          <p:nvPr/>
        </p:nvSpPr>
        <p:spPr>
          <a:xfrm>
            <a:off x="3726982" y="2428875"/>
            <a:ext cx="238785" cy="1994138"/>
          </a:xfrm>
          <a:prstGeom prst="rightBrace">
            <a:avLst>
              <a:gd name="adj1" fmla="val 41666"/>
              <a:gd name="adj2" fmla="val 5000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右箭头 24"/>
          <p:cNvSpPr/>
          <p:nvPr/>
        </p:nvSpPr>
        <p:spPr>
          <a:xfrm>
            <a:off x="5527117" y="3172897"/>
            <a:ext cx="1236177" cy="36933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943724" y="3117976"/>
            <a:ext cx="1776896" cy="5122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308324" y="3210325"/>
            <a:ext cx="1107996" cy="369332"/>
          </a:xfrm>
          <a:prstGeom prst="rect">
            <a:avLst/>
          </a:prstGeom>
        </p:spPr>
        <p:txBody>
          <a:bodyPr wrap="none">
            <a:spAutoFit/>
          </a:bodyPr>
          <a:lstStyle/>
          <a:p>
            <a:r>
              <a:rPr lang="zh-CN" altLang="en-US" dirty="0">
                <a:solidFill>
                  <a:schemeClr val="bg1"/>
                </a:solidFill>
              </a:rPr>
              <a:t>数据中心</a:t>
            </a:r>
          </a:p>
        </p:txBody>
      </p:sp>
      <p:sp>
        <p:nvSpPr>
          <p:cNvPr id="27" name="矩形 26"/>
          <p:cNvSpPr/>
          <p:nvPr/>
        </p:nvSpPr>
        <p:spPr>
          <a:xfrm>
            <a:off x="5454313" y="2577698"/>
            <a:ext cx="1338828" cy="646331"/>
          </a:xfrm>
          <a:prstGeom prst="rect">
            <a:avLst/>
          </a:prstGeom>
        </p:spPr>
        <p:txBody>
          <a:bodyPr wrap="none">
            <a:spAutoFit/>
          </a:bodyPr>
          <a:lstStyle/>
          <a:p>
            <a:r>
              <a:rPr lang="zh-CN" altLang="en-US">
                <a:solidFill>
                  <a:schemeClr val="tx1">
                    <a:lumMod val="75000"/>
                    <a:lumOff val="25000"/>
                  </a:schemeClr>
                </a:solidFill>
              </a:rPr>
              <a:t>服务器</a:t>
            </a:r>
            <a:endParaRPr lang="en-US" altLang="zh-CN">
              <a:solidFill>
                <a:schemeClr val="tx1">
                  <a:lumMod val="75000"/>
                  <a:lumOff val="25000"/>
                </a:schemeClr>
              </a:solidFill>
            </a:endParaRPr>
          </a:p>
          <a:p>
            <a:r>
              <a:rPr lang="zh-CN" altLang="en-US">
                <a:solidFill>
                  <a:schemeClr val="tx1">
                    <a:lumMod val="75000"/>
                    <a:lumOff val="25000"/>
                  </a:schemeClr>
                </a:solidFill>
              </a:rPr>
              <a:t>虚拟化技术</a:t>
            </a:r>
          </a:p>
        </p:txBody>
      </p:sp>
      <p:sp>
        <p:nvSpPr>
          <p:cNvPr id="29" name="右箭头 28"/>
          <p:cNvSpPr/>
          <p:nvPr/>
        </p:nvSpPr>
        <p:spPr>
          <a:xfrm rot="5400000">
            <a:off x="7706710" y="3641935"/>
            <a:ext cx="311223" cy="36933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4"/>
          </p:nvPr>
        </p:nvSpPr>
        <p:spPr/>
        <p:txBody>
          <a:bodyPr/>
          <a:lstStyle/>
          <a:p>
            <a:fld id="{CF730C6D-5BB4-4F63-9D16-9EBF769D35DB}" type="slidenum">
              <a:rPr lang="zh-CN" altLang="en-US" smtClean="0"/>
              <a:pPr/>
              <a:t>27</a:t>
            </a:fld>
            <a:endParaRPr lang="zh-CN" altLang="en-US" dirty="0"/>
          </a:p>
        </p:txBody>
      </p:sp>
    </p:spTree>
    <p:extLst>
      <p:ext uri="{BB962C8B-B14F-4D97-AF65-F5344CB8AC3E}">
        <p14:creationId xmlns:p14="http://schemas.microsoft.com/office/powerpoint/2010/main" val="484955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7338" y="1424576"/>
            <a:ext cx="8469312" cy="811526"/>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28</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1542410" cy="461665"/>
          </a:xfrm>
          <a:prstGeom prst="rect">
            <a:avLst/>
          </a:prstGeom>
          <a:noFill/>
        </p:spPr>
        <p:txBody>
          <a:bodyPr wrap="none" rtlCol="0">
            <a:spAutoFit/>
          </a:bodyPr>
          <a:lstStyle/>
          <a:p>
            <a:r>
              <a:rPr lang="en-US" altLang="zh-CN" sz="2400" b="1">
                <a:solidFill>
                  <a:schemeClr val="accent6"/>
                </a:solidFill>
              </a:rPr>
              <a:t>VMotion</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61983" y="1455345"/>
            <a:ext cx="8397455" cy="369332"/>
          </a:xfrm>
          <a:prstGeom prst="rect">
            <a:avLst/>
          </a:prstGeom>
        </p:spPr>
        <p:txBody>
          <a:bodyPr wrap="square">
            <a:spAutoFit/>
          </a:bodyPr>
          <a:lstStyle/>
          <a:p>
            <a:r>
              <a:rPr lang="en-US" altLang="zh-CN" b="1" dirty="0" err="1">
                <a:solidFill>
                  <a:schemeClr val="tx1">
                    <a:lumMod val="75000"/>
                    <a:lumOff val="25000"/>
                  </a:schemeClr>
                </a:solidFill>
              </a:rPr>
              <a:t>VMotion</a:t>
            </a:r>
            <a:r>
              <a:rPr lang="zh-CN" altLang="en-US" dirty="0">
                <a:solidFill>
                  <a:schemeClr val="tx1">
                    <a:lumMod val="75000"/>
                    <a:lumOff val="25000"/>
                  </a:schemeClr>
                </a:solidFill>
              </a:rPr>
              <a:t>是</a:t>
            </a:r>
            <a:r>
              <a:rPr lang="en-US" altLang="zh-CN" dirty="0">
                <a:solidFill>
                  <a:schemeClr val="tx1">
                    <a:lumMod val="75000"/>
                    <a:lumOff val="25000"/>
                  </a:schemeClr>
                </a:solidFill>
              </a:rPr>
              <a:t>VMware</a:t>
            </a:r>
            <a:r>
              <a:rPr lang="zh-CN" altLang="en-US" dirty="0">
                <a:solidFill>
                  <a:schemeClr val="tx1">
                    <a:lumMod val="75000"/>
                    <a:lumOff val="25000"/>
                  </a:schemeClr>
                </a:solidFill>
              </a:rPr>
              <a:t>用于在数据中心的服务器之间进行虚拟机迁移的技术。</a:t>
            </a:r>
          </a:p>
        </p:txBody>
      </p:sp>
      <p:sp>
        <p:nvSpPr>
          <p:cNvPr id="8" name="矩形 7"/>
          <p:cNvSpPr/>
          <p:nvPr/>
        </p:nvSpPr>
        <p:spPr>
          <a:xfrm>
            <a:off x="284550" y="2236102"/>
            <a:ext cx="4108817" cy="507831"/>
          </a:xfrm>
          <a:prstGeom prst="rect">
            <a:avLst/>
          </a:prstGeom>
        </p:spPr>
        <p:txBody>
          <a:bodyPr wrap="none">
            <a:spAutoFit/>
          </a:bodyPr>
          <a:lstStyle/>
          <a:p>
            <a:pPr>
              <a:lnSpc>
                <a:spcPct val="150000"/>
              </a:lnSpc>
            </a:pPr>
            <a:r>
              <a:rPr lang="zh-CN" altLang="en-US" dirty="0">
                <a:solidFill>
                  <a:schemeClr val="tx1">
                    <a:lumMod val="75000"/>
                    <a:lumOff val="25000"/>
                  </a:schemeClr>
                </a:solidFill>
              </a:rPr>
              <a:t>虚拟机迁移过程中主要采用</a:t>
            </a:r>
            <a:r>
              <a:rPr lang="zh-CN" altLang="en-US" b="1" dirty="0">
                <a:solidFill>
                  <a:schemeClr val="tx1">
                    <a:lumMod val="75000"/>
                    <a:lumOff val="25000"/>
                  </a:schemeClr>
                </a:solidFill>
              </a:rPr>
              <a:t>三项技术</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p:txBody>
      </p:sp>
      <p:sp>
        <p:nvSpPr>
          <p:cNvPr id="10" name="矩形 9"/>
          <p:cNvSpPr/>
          <p:nvPr/>
        </p:nvSpPr>
        <p:spPr>
          <a:xfrm>
            <a:off x="326054" y="2774622"/>
            <a:ext cx="8469312" cy="11180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5648" y="2774621"/>
            <a:ext cx="8139618" cy="923330"/>
          </a:xfrm>
          <a:prstGeom prst="rect">
            <a:avLst/>
          </a:prstGeom>
        </p:spPr>
        <p:txBody>
          <a:bodyPr wrap="square">
            <a:spAutoFit/>
          </a:bodyPr>
          <a:lstStyle/>
          <a:p>
            <a:pPr>
              <a:lnSpc>
                <a:spcPct val="150000"/>
              </a:lnSpc>
            </a:pPr>
            <a:r>
              <a:rPr lang="zh-CN" altLang="en-US" dirty="0">
                <a:solidFill>
                  <a:schemeClr val="bg1"/>
                </a:solidFill>
              </a:rPr>
              <a:t>① 将</a:t>
            </a:r>
            <a:r>
              <a:rPr lang="zh-CN" altLang="en-US" b="1" dirty="0">
                <a:solidFill>
                  <a:srgbClr val="FF0000"/>
                </a:solidFill>
              </a:rPr>
              <a:t>虚拟机状态</a:t>
            </a:r>
            <a:r>
              <a:rPr lang="zh-CN" altLang="en-US" dirty="0">
                <a:solidFill>
                  <a:schemeClr val="bg1"/>
                </a:solidFill>
              </a:rPr>
              <a:t>信息压缩存储在共享存储器的文件</a:t>
            </a:r>
            <a:r>
              <a:rPr lang="zh-CN" altLang="en-US" dirty="0" smtClean="0">
                <a:solidFill>
                  <a:schemeClr val="bg1"/>
                </a:solidFill>
              </a:rPr>
              <a:t>中，</a:t>
            </a:r>
            <a:r>
              <a:rPr lang="en-US" altLang="zh-CN" dirty="0" smtClean="0">
                <a:solidFill>
                  <a:schemeClr val="bg1"/>
                </a:solidFill>
              </a:rPr>
              <a:t>VMFS</a:t>
            </a:r>
            <a:r>
              <a:rPr lang="zh-CN" altLang="en-US" dirty="0" smtClean="0">
                <a:solidFill>
                  <a:schemeClr val="bg1"/>
                </a:solidFill>
              </a:rPr>
              <a:t>群集系统中源和目标</a:t>
            </a:r>
            <a:r>
              <a:rPr lang="en-US" altLang="zh-CN" dirty="0" smtClean="0">
                <a:solidFill>
                  <a:schemeClr val="bg1"/>
                </a:solidFill>
              </a:rPr>
              <a:t>ESX</a:t>
            </a:r>
            <a:r>
              <a:rPr lang="zh-CN" altLang="en-US" dirty="0" smtClean="0">
                <a:solidFill>
                  <a:schemeClr val="bg1"/>
                </a:solidFill>
              </a:rPr>
              <a:t>都能访问</a:t>
            </a:r>
            <a:endParaRPr lang="en-US" altLang="zh-CN" dirty="0">
              <a:solidFill>
                <a:schemeClr val="bg1"/>
              </a:solidFill>
            </a:endParaRPr>
          </a:p>
        </p:txBody>
      </p:sp>
      <p:sp>
        <p:nvSpPr>
          <p:cNvPr id="12" name="矩形 11"/>
          <p:cNvSpPr/>
          <p:nvPr/>
        </p:nvSpPr>
        <p:spPr>
          <a:xfrm>
            <a:off x="287338" y="4016561"/>
            <a:ext cx="8469312" cy="10074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4048" y="4016562"/>
            <a:ext cx="8352602" cy="923330"/>
          </a:xfrm>
          <a:prstGeom prst="rect">
            <a:avLst/>
          </a:prstGeom>
        </p:spPr>
        <p:txBody>
          <a:bodyPr wrap="square">
            <a:spAutoFit/>
          </a:bodyPr>
          <a:lstStyle/>
          <a:p>
            <a:pPr>
              <a:lnSpc>
                <a:spcPct val="150000"/>
              </a:lnSpc>
            </a:pPr>
            <a:r>
              <a:rPr lang="zh-CN" altLang="en-US" dirty="0">
                <a:solidFill>
                  <a:schemeClr val="bg1"/>
                </a:solidFill>
              </a:rPr>
              <a:t>② 将虚拟机的动态内存和执行状态通过高速网络在源</a:t>
            </a:r>
            <a:r>
              <a:rPr lang="en-US" altLang="zh-CN" dirty="0">
                <a:solidFill>
                  <a:schemeClr val="bg1"/>
                </a:solidFill>
              </a:rPr>
              <a:t>ESX</a:t>
            </a:r>
            <a:r>
              <a:rPr lang="zh-CN" altLang="en-US" dirty="0">
                <a:solidFill>
                  <a:schemeClr val="bg1"/>
                </a:solidFill>
              </a:rPr>
              <a:t>服务器和目标</a:t>
            </a:r>
            <a:r>
              <a:rPr lang="en-US" altLang="zh-CN" dirty="0">
                <a:solidFill>
                  <a:schemeClr val="bg1"/>
                </a:solidFill>
              </a:rPr>
              <a:t>ESX</a:t>
            </a:r>
            <a:r>
              <a:rPr lang="zh-CN" altLang="en-US" dirty="0">
                <a:solidFill>
                  <a:schemeClr val="bg1"/>
                </a:solidFill>
              </a:rPr>
              <a:t>服务器之间快速传输</a:t>
            </a:r>
          </a:p>
        </p:txBody>
      </p:sp>
      <p:sp>
        <p:nvSpPr>
          <p:cNvPr id="14" name="矩形 13"/>
          <p:cNvSpPr/>
          <p:nvPr/>
        </p:nvSpPr>
        <p:spPr>
          <a:xfrm>
            <a:off x="287338" y="5310380"/>
            <a:ext cx="8469312" cy="5865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4048" y="5310380"/>
            <a:ext cx="7703631" cy="507831"/>
          </a:xfrm>
          <a:prstGeom prst="rect">
            <a:avLst/>
          </a:prstGeom>
        </p:spPr>
        <p:txBody>
          <a:bodyPr wrap="square">
            <a:spAutoFit/>
          </a:bodyPr>
          <a:lstStyle/>
          <a:p>
            <a:pPr>
              <a:lnSpc>
                <a:spcPct val="150000"/>
              </a:lnSpc>
            </a:pPr>
            <a:r>
              <a:rPr lang="zh-CN" altLang="en-US" dirty="0">
                <a:solidFill>
                  <a:schemeClr val="bg1"/>
                </a:solidFill>
              </a:rPr>
              <a:t>③ 虚拟化网络以确保在迁移后虚拟机的网络身份和连接能保留</a:t>
            </a:r>
          </a:p>
        </p:txBody>
      </p:sp>
    </p:spTree>
    <p:extLst>
      <p:ext uri="{BB962C8B-B14F-4D97-AF65-F5344CB8AC3E}">
        <p14:creationId xmlns:p14="http://schemas.microsoft.com/office/powerpoint/2010/main" val="1240045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98321" y="3825843"/>
            <a:ext cx="8404929" cy="1609448"/>
          </a:xfrm>
          <a:prstGeom prst="rect">
            <a:avLst/>
          </a:prstGeom>
          <a:solidFill>
            <a:srgbClr val="E8E8E8"/>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29</a:t>
            </a:fld>
            <a:endParaRPr lang="zh-CN" altLang="en-US" dirty="0"/>
          </a:p>
        </p:txBody>
      </p:sp>
      <p:sp>
        <p:nvSpPr>
          <p:cNvPr id="4"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5" name="TextBox 3_1"/>
          <p:cNvSpPr txBox="1"/>
          <p:nvPr/>
        </p:nvSpPr>
        <p:spPr>
          <a:xfrm>
            <a:off x="404049" y="808059"/>
            <a:ext cx="4208011" cy="461665"/>
          </a:xfrm>
          <a:prstGeom prst="rect">
            <a:avLst/>
          </a:prstGeom>
          <a:noFill/>
        </p:spPr>
        <p:txBody>
          <a:bodyPr wrap="none" rtlCol="0">
            <a:spAutoFit/>
          </a:bodyPr>
          <a:lstStyle/>
          <a:p>
            <a:r>
              <a:rPr lang="en-US" altLang="zh-CN" sz="2400" b="1">
                <a:solidFill>
                  <a:schemeClr val="accent6"/>
                </a:solidFill>
              </a:rPr>
              <a:t>VMware Storage VMotion</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87338" y="1337141"/>
            <a:ext cx="8428612" cy="923330"/>
          </a:xfrm>
          <a:prstGeom prst="rect">
            <a:avLst/>
          </a:prstGeom>
          <a:solidFill>
            <a:srgbClr val="E8E8E8"/>
          </a:solidFill>
        </p:spPr>
        <p:txBody>
          <a:bodyPr wrap="square">
            <a:spAutoFit/>
          </a:bodyPr>
          <a:lstStyle/>
          <a:p>
            <a:pPr>
              <a:lnSpc>
                <a:spcPct val="150000"/>
              </a:lnSpc>
            </a:pPr>
            <a:r>
              <a:rPr lang="en-US" altLang="zh-CN" dirty="0">
                <a:solidFill>
                  <a:schemeClr val="tx1">
                    <a:lumMod val="75000"/>
                    <a:lumOff val="25000"/>
                  </a:schemeClr>
                </a:solidFill>
              </a:rPr>
              <a:t>VMware Storage </a:t>
            </a:r>
            <a:r>
              <a:rPr lang="en-US" altLang="zh-CN" dirty="0" err="1">
                <a:solidFill>
                  <a:schemeClr val="tx1">
                    <a:lumMod val="75000"/>
                    <a:lumOff val="25000"/>
                  </a:schemeClr>
                </a:solidFill>
              </a:rPr>
              <a:t>VMotion</a:t>
            </a:r>
            <a:r>
              <a:rPr lang="zh-CN" altLang="en-US" dirty="0">
                <a:solidFill>
                  <a:schemeClr val="tx1">
                    <a:lumMod val="75000"/>
                    <a:lumOff val="25000"/>
                  </a:schemeClr>
                </a:solidFill>
              </a:rPr>
              <a:t>用于实时迁移虚拟机磁盘文件，以便满足对虚拟机磁盘文件的升级、维护和备份。</a:t>
            </a:r>
            <a:endParaRPr lang="en-US" altLang="zh-CN" dirty="0">
              <a:solidFill>
                <a:schemeClr val="tx1">
                  <a:lumMod val="75000"/>
                  <a:lumOff val="25000"/>
                </a:schemeClr>
              </a:solidFill>
            </a:endParaRPr>
          </a:p>
        </p:txBody>
      </p:sp>
      <p:sp>
        <p:nvSpPr>
          <p:cNvPr id="8" name="矩形 7"/>
          <p:cNvSpPr/>
          <p:nvPr/>
        </p:nvSpPr>
        <p:spPr>
          <a:xfrm>
            <a:off x="361984" y="2430957"/>
            <a:ext cx="8341266" cy="5042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04048" y="2513037"/>
            <a:ext cx="8299201" cy="369332"/>
          </a:xfrm>
          <a:prstGeom prst="rect">
            <a:avLst/>
          </a:prstGeom>
        </p:spPr>
        <p:txBody>
          <a:bodyPr wrap="square">
            <a:spAutoFit/>
          </a:bodyPr>
          <a:lstStyle/>
          <a:p>
            <a:pPr algn="ctr"/>
            <a:r>
              <a:rPr lang="zh-CN" altLang="en-US" b="1" dirty="0" smtClean="0">
                <a:solidFill>
                  <a:schemeClr val="bg1"/>
                </a:solidFill>
              </a:rPr>
              <a:t>原理简单，</a:t>
            </a:r>
            <a:r>
              <a:rPr lang="zh-CN" altLang="en-US" b="1" dirty="0">
                <a:solidFill>
                  <a:schemeClr val="bg1"/>
                </a:solidFill>
              </a:rPr>
              <a:t>存储之间的</a:t>
            </a:r>
            <a:r>
              <a:rPr lang="zh-CN" altLang="en-US" b="1" dirty="0" smtClean="0">
                <a:solidFill>
                  <a:schemeClr val="bg1"/>
                </a:solidFill>
              </a:rPr>
              <a:t>转移</a:t>
            </a:r>
            <a:endParaRPr lang="zh-CN" altLang="en-US" b="1" dirty="0">
              <a:solidFill>
                <a:schemeClr val="bg1"/>
              </a:solidFill>
            </a:endParaRPr>
          </a:p>
        </p:txBody>
      </p:sp>
      <p:sp>
        <p:nvSpPr>
          <p:cNvPr id="11" name="矩形 10"/>
          <p:cNvSpPr/>
          <p:nvPr/>
        </p:nvSpPr>
        <p:spPr>
          <a:xfrm>
            <a:off x="3494822" y="3579754"/>
            <a:ext cx="2011481" cy="5042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47646" y="3647189"/>
            <a:ext cx="1107996" cy="369332"/>
          </a:xfrm>
          <a:prstGeom prst="rect">
            <a:avLst/>
          </a:prstGeom>
        </p:spPr>
        <p:txBody>
          <a:bodyPr wrap="none">
            <a:spAutoFit/>
          </a:bodyPr>
          <a:lstStyle/>
          <a:p>
            <a:r>
              <a:rPr lang="zh-CN" altLang="en-US">
                <a:solidFill>
                  <a:schemeClr val="bg1"/>
                </a:solidFill>
              </a:rPr>
              <a:t>核心技术</a:t>
            </a:r>
          </a:p>
        </p:txBody>
      </p:sp>
      <p:sp>
        <p:nvSpPr>
          <p:cNvPr id="13" name="矩形 12"/>
          <p:cNvSpPr/>
          <p:nvPr/>
        </p:nvSpPr>
        <p:spPr>
          <a:xfrm>
            <a:off x="635000" y="4265295"/>
            <a:ext cx="1767285" cy="90992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lumMod val="75000"/>
                    <a:lumOff val="25000"/>
                  </a:schemeClr>
                </a:solidFill>
              </a:rPr>
              <a:t>磁盘快照</a:t>
            </a:r>
          </a:p>
        </p:txBody>
      </p:sp>
      <p:sp>
        <p:nvSpPr>
          <p:cNvPr id="14" name="矩形 13"/>
          <p:cNvSpPr/>
          <p:nvPr/>
        </p:nvSpPr>
        <p:spPr>
          <a:xfrm>
            <a:off x="2586784" y="4265295"/>
            <a:ext cx="1767285" cy="90992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lumMod val="75000"/>
                    <a:lumOff val="25000"/>
                  </a:schemeClr>
                </a:solidFill>
              </a:rPr>
              <a:t>REDO</a:t>
            </a:r>
            <a:r>
              <a:rPr lang="zh-CN" altLang="en-US" b="1">
                <a:solidFill>
                  <a:schemeClr val="tx1">
                    <a:lumMod val="75000"/>
                    <a:lumOff val="25000"/>
                  </a:schemeClr>
                </a:solidFill>
              </a:rPr>
              <a:t>记录</a:t>
            </a:r>
          </a:p>
        </p:txBody>
      </p:sp>
      <p:sp>
        <p:nvSpPr>
          <p:cNvPr id="15" name="矩形 14"/>
          <p:cNvSpPr/>
          <p:nvPr/>
        </p:nvSpPr>
        <p:spPr>
          <a:xfrm>
            <a:off x="4538568" y="4265295"/>
            <a:ext cx="1767285" cy="90992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lumMod val="75000"/>
                    <a:lumOff val="25000"/>
                  </a:schemeClr>
                </a:solidFill>
              </a:rPr>
              <a:t>父</a:t>
            </a:r>
            <a:r>
              <a:rPr lang="en-US" altLang="zh-CN" b="1">
                <a:solidFill>
                  <a:schemeClr val="tx1">
                    <a:lumMod val="75000"/>
                    <a:lumOff val="25000"/>
                  </a:schemeClr>
                </a:solidFill>
              </a:rPr>
              <a:t>/</a:t>
            </a:r>
            <a:r>
              <a:rPr lang="zh-CN" altLang="en-US" b="1">
                <a:solidFill>
                  <a:schemeClr val="tx1">
                    <a:lumMod val="75000"/>
                    <a:lumOff val="25000"/>
                  </a:schemeClr>
                </a:solidFill>
              </a:rPr>
              <a:t>子磁盘关系</a:t>
            </a:r>
          </a:p>
        </p:txBody>
      </p:sp>
      <p:sp>
        <p:nvSpPr>
          <p:cNvPr id="16" name="矩形 15"/>
          <p:cNvSpPr/>
          <p:nvPr/>
        </p:nvSpPr>
        <p:spPr>
          <a:xfrm>
            <a:off x="6490353" y="4265295"/>
            <a:ext cx="1767285" cy="90992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lumMod val="75000"/>
                    <a:lumOff val="25000"/>
                  </a:schemeClr>
                </a:solidFill>
              </a:rPr>
              <a:t>快照整合</a:t>
            </a:r>
          </a:p>
        </p:txBody>
      </p:sp>
    </p:spTree>
    <p:extLst>
      <p:ext uri="{BB962C8B-B14F-4D97-AF65-F5344CB8AC3E}">
        <p14:creationId xmlns:p14="http://schemas.microsoft.com/office/powerpoint/2010/main" val="3528388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a:t>
            </a:fld>
            <a:endParaRPr lang="zh-CN" altLang="en-US" dirty="0"/>
          </a:p>
        </p:txBody>
      </p:sp>
      <p:sp>
        <p:nvSpPr>
          <p:cNvPr id="13" name="Rectangle 2_1"/>
          <p:cNvSpPr/>
          <p:nvPr/>
        </p:nvSpPr>
        <p:spPr>
          <a:xfrm>
            <a:off x="199435" y="96020"/>
            <a:ext cx="2661306"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7.1  </a:t>
            </a:r>
            <a:r>
              <a:rPr lang="zh-CN" altLang="en-US" sz="2400" b="1" spc="225" dirty="0">
                <a:solidFill>
                  <a:schemeClr val="bg1"/>
                </a:solidFill>
                <a:latin typeface="微软雅黑" panose="020B0503020204020204" pitchFamily="34" charset="-122"/>
                <a:ea typeface="微软雅黑" panose="020B0503020204020204" pitchFamily="34" charset="-122"/>
              </a:rPr>
              <a:t>虚拟化技术</a:t>
            </a:r>
          </a:p>
        </p:txBody>
      </p:sp>
      <p:sp>
        <p:nvSpPr>
          <p:cNvPr id="6" name="AutoShape 8">
            <a:extLst>
              <a:ext uri="{FF2B5EF4-FFF2-40B4-BE49-F238E27FC236}">
                <a16:creationId xmlns:a16="http://schemas.microsoft.com/office/drawing/2014/main" id="{0DB8AC0D-21F8-4FB6-ACF7-57310939E3AC}"/>
              </a:ext>
            </a:extLst>
          </p:cNvPr>
          <p:cNvSpPr>
            <a:spLocks noChangeArrowheads="1"/>
          </p:cNvSpPr>
          <p:nvPr/>
        </p:nvSpPr>
        <p:spPr bwMode="gray">
          <a:xfrm>
            <a:off x="729880" y="823324"/>
            <a:ext cx="7874370" cy="538229"/>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华文细黑"/>
              <a:ea typeface="华文细黑"/>
            </a:endParaRPr>
          </a:p>
        </p:txBody>
      </p:sp>
      <p:sp>
        <p:nvSpPr>
          <p:cNvPr id="7" name="矩形 6">
            <a:extLst>
              <a:ext uri="{FF2B5EF4-FFF2-40B4-BE49-F238E27FC236}">
                <a16:creationId xmlns:a16="http://schemas.microsoft.com/office/drawing/2014/main" id="{732BB0E9-7FFD-443D-8BF1-CD9BECE7C8A4}"/>
              </a:ext>
            </a:extLst>
          </p:cNvPr>
          <p:cNvSpPr/>
          <p:nvPr/>
        </p:nvSpPr>
        <p:spPr>
          <a:xfrm>
            <a:off x="780130" y="891876"/>
            <a:ext cx="3506862" cy="369332"/>
          </a:xfrm>
          <a:prstGeom prst="rect">
            <a:avLst/>
          </a:prstGeom>
        </p:spPr>
        <p:txBody>
          <a:bodyPr wrap="square">
            <a:spAutoFit/>
          </a:bodyPr>
          <a:lstStyle/>
          <a:p>
            <a:r>
              <a:rPr lang="zh-CN" altLang="en-US" b="1" dirty="0"/>
              <a:t>虚拟化技术的优势</a:t>
            </a:r>
            <a:endParaRPr lang="zh-CN" altLang="en-US" dirty="0">
              <a:solidFill>
                <a:schemeClr val="tx1">
                  <a:lumMod val="75000"/>
                  <a:lumOff val="25000"/>
                </a:schemeClr>
              </a:solidFill>
            </a:endParaRPr>
          </a:p>
        </p:txBody>
      </p:sp>
      <p:sp>
        <p:nvSpPr>
          <p:cNvPr id="18" name="内容占位符 2">
            <a:extLst>
              <a:ext uri="{FF2B5EF4-FFF2-40B4-BE49-F238E27FC236}">
                <a16:creationId xmlns:a16="http://schemas.microsoft.com/office/drawing/2014/main" id="{F269C560-18C6-417A-B32C-751A9C8D4C3C}"/>
              </a:ext>
            </a:extLst>
          </p:cNvPr>
          <p:cNvSpPr txBox="1">
            <a:spLocks/>
          </p:cNvSpPr>
          <p:nvPr/>
        </p:nvSpPr>
        <p:spPr>
          <a:xfrm>
            <a:off x="719138" y="1374775"/>
            <a:ext cx="7929562" cy="15109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mj-ea"/>
                <a:ea typeface="+mj-ea"/>
              </a:rPr>
              <a:t>提高硬件利用率</a:t>
            </a:r>
          </a:p>
          <a:p>
            <a:r>
              <a:rPr lang="zh-CN" altLang="en-US" sz="1800" dirty="0">
                <a:latin typeface="+mj-ea"/>
                <a:ea typeface="+mj-ea"/>
              </a:rPr>
              <a:t>降低能耗，绿色节能</a:t>
            </a:r>
            <a:endParaRPr lang="en-US" altLang="zh-CN" sz="1800" dirty="0">
              <a:latin typeface="+mj-ea"/>
              <a:ea typeface="+mj-ea"/>
            </a:endParaRPr>
          </a:p>
          <a:p>
            <a:r>
              <a:rPr lang="zh-CN" altLang="en-US" sz="1800" dirty="0">
                <a:latin typeface="+mj-ea"/>
                <a:ea typeface="+mj-ea"/>
              </a:rPr>
              <a:t>提高了</a:t>
            </a:r>
            <a:r>
              <a:rPr lang="en-US" altLang="zh-CN" sz="1800" dirty="0">
                <a:latin typeface="+mj-ea"/>
                <a:ea typeface="+mj-ea"/>
              </a:rPr>
              <a:t>IT</a:t>
            </a:r>
            <a:r>
              <a:rPr lang="zh-CN" altLang="en-US" sz="1800" dirty="0">
                <a:latin typeface="+mj-ea"/>
                <a:ea typeface="+mj-ea"/>
              </a:rPr>
              <a:t>运维效率，系统管理人员减少</a:t>
            </a:r>
            <a:endParaRPr lang="en-US" altLang="zh-CN" sz="1800" dirty="0">
              <a:latin typeface="+mj-ea"/>
              <a:ea typeface="+mj-ea"/>
            </a:endParaRPr>
          </a:p>
          <a:p>
            <a:r>
              <a:rPr lang="zh-CN" altLang="en-US" sz="1800" dirty="0">
                <a:latin typeface="+mj-ea"/>
                <a:ea typeface="+mj-ea"/>
              </a:rPr>
              <a:t>操作系统和硬件的解耦</a:t>
            </a:r>
          </a:p>
        </p:txBody>
      </p:sp>
      <p:sp>
        <p:nvSpPr>
          <p:cNvPr id="20" name="矩形 19">
            <a:extLst>
              <a:ext uri="{FF2B5EF4-FFF2-40B4-BE49-F238E27FC236}">
                <a16:creationId xmlns:a16="http://schemas.microsoft.com/office/drawing/2014/main" id="{9ACFFD8A-DD37-4689-A578-9C95317D486A}"/>
              </a:ext>
            </a:extLst>
          </p:cNvPr>
          <p:cNvSpPr/>
          <p:nvPr/>
        </p:nvSpPr>
        <p:spPr>
          <a:xfrm>
            <a:off x="956644" y="3072624"/>
            <a:ext cx="3506862" cy="369332"/>
          </a:xfrm>
          <a:prstGeom prst="rect">
            <a:avLst/>
          </a:prstGeom>
        </p:spPr>
        <p:txBody>
          <a:bodyPr wrap="square">
            <a:spAutoFit/>
          </a:bodyPr>
          <a:lstStyle/>
          <a:p>
            <a:pPr>
              <a:defRPr/>
            </a:pPr>
            <a:r>
              <a:rPr lang="zh-CN" altLang="en-US" b="1" dirty="0"/>
              <a:t>华为桌面云部署前后对比</a:t>
            </a:r>
            <a:endParaRPr lang="en-US" altLang="zh-CN" b="1" dirty="0"/>
          </a:p>
        </p:txBody>
      </p:sp>
      <p:sp>
        <p:nvSpPr>
          <p:cNvPr id="3" name="矩形 2">
            <a:extLst>
              <a:ext uri="{FF2B5EF4-FFF2-40B4-BE49-F238E27FC236}">
                <a16:creationId xmlns:a16="http://schemas.microsoft.com/office/drawing/2014/main" id="{C9D9990B-3741-4EBD-8816-BDC967D98AB9}"/>
              </a:ext>
            </a:extLst>
          </p:cNvPr>
          <p:cNvSpPr/>
          <p:nvPr/>
        </p:nvSpPr>
        <p:spPr>
          <a:xfrm>
            <a:off x="433449" y="3510126"/>
            <a:ext cx="4102436" cy="1754326"/>
          </a:xfrm>
          <a:prstGeom prst="rect">
            <a:avLst/>
          </a:prstGeom>
        </p:spPr>
        <p:txBody>
          <a:bodyPr wrap="square">
            <a:spAutoFit/>
          </a:bodyPr>
          <a:lstStyle/>
          <a:p>
            <a:pPr marL="501174" lvl="1">
              <a:defRPr/>
            </a:pPr>
            <a:r>
              <a:rPr lang="zh-CN" altLang="en-US" b="1" dirty="0"/>
              <a:t>传统方式</a:t>
            </a:r>
            <a:endParaRPr lang="en-US" altLang="zh-CN" b="1" dirty="0"/>
          </a:p>
          <a:p>
            <a:pPr marL="332651" lvl="1" indent="244726">
              <a:defRPr/>
            </a:pPr>
            <a:r>
              <a:rPr lang="zh-CN" altLang="en-US" dirty="0"/>
              <a:t>服务器：</a:t>
            </a:r>
            <a:r>
              <a:rPr lang="en-US" altLang="zh-CN" dirty="0"/>
              <a:t>57300PC </a:t>
            </a:r>
            <a:r>
              <a:rPr lang="zh-CN" altLang="en-US" dirty="0"/>
              <a:t>＋</a:t>
            </a:r>
            <a:r>
              <a:rPr lang="en-US" altLang="zh-CN" dirty="0"/>
              <a:t>5730 PC</a:t>
            </a:r>
            <a:endParaRPr lang="zh-CN" altLang="en-US" dirty="0"/>
          </a:p>
          <a:p>
            <a:pPr marL="332651" lvl="1" indent="244726">
              <a:defRPr/>
            </a:pPr>
            <a:r>
              <a:rPr lang="zh-CN" altLang="en-US" dirty="0"/>
              <a:t>资源利用率：</a:t>
            </a:r>
            <a:r>
              <a:rPr lang="en-US" altLang="zh-CN" dirty="0"/>
              <a:t>&lt;5</a:t>
            </a:r>
            <a:r>
              <a:rPr lang="zh-CN" altLang="en-US" dirty="0"/>
              <a:t>％</a:t>
            </a:r>
            <a:endParaRPr lang="en-US" altLang="zh-CN" dirty="0"/>
          </a:p>
          <a:p>
            <a:pPr marL="332651" lvl="1" indent="244726">
              <a:defRPr/>
            </a:pPr>
            <a:r>
              <a:rPr lang="en-US" altLang="zh-CN" dirty="0"/>
              <a:t>24</a:t>
            </a:r>
            <a:r>
              <a:rPr lang="zh-CN" altLang="en-US" dirty="0"/>
              <a:t>小时功耗</a:t>
            </a:r>
            <a:r>
              <a:rPr lang="en-US" altLang="zh-CN" dirty="0"/>
              <a:t>(w)</a:t>
            </a:r>
            <a:r>
              <a:rPr lang="zh-CN" altLang="en-US" dirty="0"/>
              <a:t>：</a:t>
            </a:r>
            <a:r>
              <a:rPr lang="en-US" altLang="zh-CN" dirty="0"/>
              <a:t>78283260</a:t>
            </a:r>
          </a:p>
          <a:p>
            <a:pPr marL="332651" lvl="1" indent="244726">
              <a:defRPr/>
            </a:pPr>
            <a:r>
              <a:rPr lang="zh-CN" altLang="en-US" dirty="0"/>
              <a:t>业务服务器准备周期：</a:t>
            </a:r>
            <a:r>
              <a:rPr lang="en-US" altLang="zh-CN" dirty="0"/>
              <a:t>&gt;3</a:t>
            </a:r>
            <a:r>
              <a:rPr lang="zh-CN" altLang="en-US" dirty="0"/>
              <a:t>个月</a:t>
            </a:r>
          </a:p>
          <a:p>
            <a:pPr marL="332651" lvl="1" indent="244726">
              <a:defRPr/>
            </a:pPr>
            <a:r>
              <a:rPr lang="zh-CN" altLang="en-US" dirty="0"/>
              <a:t>维护效率：</a:t>
            </a:r>
            <a:r>
              <a:rPr lang="en-US" altLang="zh-CN" dirty="0"/>
              <a:t>&lt;100</a:t>
            </a:r>
            <a:r>
              <a:rPr lang="zh-CN" altLang="en-US" dirty="0"/>
              <a:t>台</a:t>
            </a:r>
            <a:r>
              <a:rPr lang="en-US" altLang="zh-CN" dirty="0"/>
              <a:t>/</a:t>
            </a:r>
            <a:r>
              <a:rPr lang="zh-CN" altLang="en-US" dirty="0"/>
              <a:t>人</a:t>
            </a:r>
          </a:p>
        </p:txBody>
      </p:sp>
      <p:sp>
        <p:nvSpPr>
          <p:cNvPr id="4" name="矩形 3">
            <a:extLst>
              <a:ext uri="{FF2B5EF4-FFF2-40B4-BE49-F238E27FC236}">
                <a16:creationId xmlns:a16="http://schemas.microsoft.com/office/drawing/2014/main" id="{A307DB1C-17C9-4364-AC8E-963FA638CA18}"/>
              </a:ext>
            </a:extLst>
          </p:cNvPr>
          <p:cNvSpPr/>
          <p:nvPr/>
        </p:nvSpPr>
        <p:spPr>
          <a:xfrm>
            <a:off x="4535885" y="3518921"/>
            <a:ext cx="4572000" cy="1754326"/>
          </a:xfrm>
          <a:prstGeom prst="rect">
            <a:avLst/>
          </a:prstGeom>
        </p:spPr>
        <p:txBody>
          <a:bodyPr>
            <a:spAutoFit/>
          </a:bodyPr>
          <a:lstStyle/>
          <a:p>
            <a:pPr marL="501174" lvl="1">
              <a:defRPr/>
            </a:pPr>
            <a:r>
              <a:rPr lang="zh-CN" altLang="en-US" b="1" dirty="0"/>
              <a:t>基于桌面云方式</a:t>
            </a:r>
            <a:endParaRPr lang="en-US" altLang="zh-CN" b="1" dirty="0"/>
          </a:p>
          <a:p>
            <a:pPr marL="332651" lvl="1" indent="244726">
              <a:defRPr/>
            </a:pPr>
            <a:r>
              <a:rPr lang="zh-CN" altLang="en-US" dirty="0"/>
              <a:t>服务器：</a:t>
            </a:r>
            <a:r>
              <a:rPr lang="en-US" altLang="zh-CN" dirty="0"/>
              <a:t>4093</a:t>
            </a:r>
            <a:r>
              <a:rPr lang="zh-CN" altLang="en-US" dirty="0"/>
              <a:t>服务器＋</a:t>
            </a:r>
            <a:r>
              <a:rPr lang="en-US" altLang="zh-CN" dirty="0"/>
              <a:t>57300 </a:t>
            </a:r>
            <a:r>
              <a:rPr lang="zh-CN" altLang="en-US" dirty="0"/>
              <a:t>瘦终端</a:t>
            </a:r>
          </a:p>
          <a:p>
            <a:pPr marL="332651" lvl="1" indent="244726">
              <a:defRPr/>
            </a:pPr>
            <a:r>
              <a:rPr lang="zh-CN" altLang="en-US" dirty="0"/>
              <a:t>资源利用率：</a:t>
            </a:r>
            <a:r>
              <a:rPr lang="en-US" altLang="zh-CN" dirty="0"/>
              <a:t>&gt;52</a:t>
            </a:r>
            <a:r>
              <a:rPr lang="zh-CN" altLang="en-US" dirty="0"/>
              <a:t>％</a:t>
            </a:r>
            <a:r>
              <a:rPr lang="en-US" altLang="zh-CN" dirty="0"/>
              <a:t>(NC+CI)</a:t>
            </a:r>
          </a:p>
          <a:p>
            <a:pPr marL="332651" lvl="1" indent="244726">
              <a:defRPr/>
            </a:pPr>
            <a:r>
              <a:rPr lang="en-US" altLang="zh-CN" dirty="0"/>
              <a:t>24</a:t>
            </a:r>
            <a:r>
              <a:rPr lang="zh-CN" altLang="en-US" dirty="0"/>
              <a:t>小时功耗</a:t>
            </a:r>
            <a:r>
              <a:rPr lang="en-US" altLang="zh-CN" dirty="0"/>
              <a:t>(w)</a:t>
            </a:r>
            <a:r>
              <a:rPr lang="zh-CN" altLang="en-US" dirty="0"/>
              <a:t>：</a:t>
            </a:r>
            <a:r>
              <a:rPr lang="en-US" altLang="zh-CN" dirty="0"/>
              <a:t>22622750</a:t>
            </a:r>
          </a:p>
          <a:p>
            <a:pPr marL="332651" lvl="1" indent="244726">
              <a:defRPr/>
            </a:pPr>
            <a:r>
              <a:rPr lang="zh-CN" altLang="en-US" dirty="0"/>
              <a:t>业务服务器准备周期：</a:t>
            </a:r>
            <a:r>
              <a:rPr lang="en-US" altLang="zh-CN" dirty="0"/>
              <a:t>&lt;3</a:t>
            </a:r>
            <a:r>
              <a:rPr lang="zh-CN" altLang="en-US" dirty="0"/>
              <a:t>天</a:t>
            </a:r>
          </a:p>
          <a:p>
            <a:pPr marL="332651" lvl="1" indent="244726">
              <a:defRPr/>
            </a:pPr>
            <a:r>
              <a:rPr lang="zh-CN" altLang="en-US" dirty="0"/>
              <a:t>维护效率：</a:t>
            </a:r>
            <a:r>
              <a:rPr lang="en-US" altLang="zh-CN" dirty="0"/>
              <a:t>&gt;1000</a:t>
            </a:r>
            <a:r>
              <a:rPr lang="zh-CN" altLang="en-US" dirty="0"/>
              <a:t>台</a:t>
            </a:r>
            <a:r>
              <a:rPr lang="en-US" altLang="zh-CN" dirty="0"/>
              <a:t>/</a:t>
            </a:r>
            <a:r>
              <a:rPr lang="zh-CN" altLang="en-US" dirty="0"/>
              <a:t>人</a:t>
            </a:r>
          </a:p>
        </p:txBody>
      </p:sp>
    </p:spTree>
    <p:extLst>
      <p:ext uri="{BB962C8B-B14F-4D97-AF65-F5344CB8AC3E}">
        <p14:creationId xmlns:p14="http://schemas.microsoft.com/office/powerpoint/2010/main" val="38374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254816"/>
            <a:ext cx="34852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7.3  </a:t>
            </a:r>
            <a:r>
              <a:rPr lang="zh-CN" altLang="en-US" sz="3300" b="1" spc="225">
                <a:solidFill>
                  <a:srgbClr val="96C527"/>
                </a:solidFill>
                <a:latin typeface="微软雅黑" panose="020B0503020204020204" pitchFamily="34" charset="-122"/>
                <a:ea typeface="微软雅黑" panose="020B0503020204020204" pitchFamily="34" charset="-122"/>
              </a:rPr>
              <a:t>存储虚拟化</a:t>
            </a:r>
          </a:p>
        </p:txBody>
      </p:sp>
      <p:sp>
        <p:nvSpPr>
          <p:cNvPr id="3" name="等腰三角形 2"/>
          <p:cNvSpPr/>
          <p:nvPr/>
        </p:nvSpPr>
        <p:spPr>
          <a:xfrm rot="5400000">
            <a:off x="2236672" y="320167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94479" y="3073895"/>
            <a:ext cx="4132863" cy="415498"/>
          </a:xfrm>
          <a:prstGeom prst="rect">
            <a:avLst/>
          </a:prstGeom>
        </p:spPr>
        <p:txBody>
          <a:bodyPr wrap="none">
            <a:spAutoFit/>
          </a:bodyPr>
          <a:lstStyle/>
          <a:p>
            <a:r>
              <a:rPr lang="en-US" altLang="zh-CN" sz="2100" kern="500" spc="225">
                <a:solidFill>
                  <a:schemeClr val="bg1"/>
                </a:solidFill>
                <a:latin typeface="+mn-ea"/>
              </a:rPr>
              <a:t>7.3.1  </a:t>
            </a:r>
            <a:r>
              <a:rPr lang="zh-CN" altLang="en-US" sz="2100" kern="500" spc="225">
                <a:solidFill>
                  <a:schemeClr val="bg1"/>
                </a:solidFill>
                <a:latin typeface="+mn-ea"/>
              </a:rPr>
              <a:t>存储虚拟化的一般模型</a:t>
            </a:r>
            <a:endParaRPr lang="zh-CN" altLang="en-US" sz="2100" kern="500" spc="225" dirty="0">
              <a:solidFill>
                <a:schemeClr val="bg1"/>
              </a:solidFill>
              <a:latin typeface="+mn-ea"/>
            </a:endParaRPr>
          </a:p>
        </p:txBody>
      </p:sp>
      <p:sp>
        <p:nvSpPr>
          <p:cNvPr id="7" name="矩形 6"/>
          <p:cNvSpPr/>
          <p:nvPr/>
        </p:nvSpPr>
        <p:spPr>
          <a:xfrm>
            <a:off x="2494479" y="3565562"/>
            <a:ext cx="4132863" cy="415498"/>
          </a:xfrm>
          <a:prstGeom prst="rect">
            <a:avLst/>
          </a:prstGeom>
        </p:spPr>
        <p:txBody>
          <a:bodyPr wrap="none">
            <a:spAutoFit/>
          </a:bodyPr>
          <a:lstStyle/>
          <a:p>
            <a:r>
              <a:rPr lang="en-US" altLang="zh-CN" sz="2100" kern="500" spc="225">
                <a:solidFill>
                  <a:schemeClr val="bg1"/>
                </a:solidFill>
                <a:latin typeface="+mn-ea"/>
              </a:rPr>
              <a:t>7.3.2  </a:t>
            </a:r>
            <a:r>
              <a:rPr lang="zh-CN" altLang="en-US" sz="2100" kern="500" spc="225">
                <a:solidFill>
                  <a:schemeClr val="bg1"/>
                </a:solidFill>
                <a:latin typeface="+mn-ea"/>
              </a:rPr>
              <a:t>存储虚拟化的实现方式</a:t>
            </a:r>
            <a:endParaRPr lang="zh-CN" altLang="en-US" sz="2100" kern="500" spc="225" dirty="0">
              <a:solidFill>
                <a:schemeClr val="bg1"/>
              </a:solidFill>
              <a:latin typeface="+mn-ea"/>
            </a:endParaRPr>
          </a:p>
        </p:txBody>
      </p:sp>
      <p:sp>
        <p:nvSpPr>
          <p:cNvPr id="8" name="矩形 7"/>
          <p:cNvSpPr/>
          <p:nvPr/>
        </p:nvSpPr>
        <p:spPr>
          <a:xfrm>
            <a:off x="2494479" y="4057229"/>
            <a:ext cx="2452916" cy="415498"/>
          </a:xfrm>
          <a:prstGeom prst="rect">
            <a:avLst/>
          </a:prstGeom>
        </p:spPr>
        <p:txBody>
          <a:bodyPr wrap="none">
            <a:spAutoFit/>
          </a:bodyPr>
          <a:lstStyle/>
          <a:p>
            <a:r>
              <a:rPr lang="en-US" altLang="zh-CN" sz="2100" kern="500" spc="225">
                <a:solidFill>
                  <a:schemeClr val="bg1"/>
                </a:solidFill>
                <a:latin typeface="+mn-ea"/>
              </a:rPr>
              <a:t>7.3.3  </a:t>
            </a:r>
            <a:r>
              <a:rPr lang="zh-CN" altLang="en-US" sz="2100" kern="500" spc="225">
                <a:solidFill>
                  <a:schemeClr val="bg1"/>
                </a:solidFill>
                <a:latin typeface="+mn-ea"/>
              </a:rPr>
              <a:t>案例分析 </a:t>
            </a:r>
            <a:endParaRPr lang="zh-CN" altLang="en-US" sz="2100" kern="500" spc="225" dirty="0">
              <a:solidFill>
                <a:schemeClr val="bg1"/>
              </a:solidFill>
              <a:latin typeface="+mn-ea"/>
            </a:endParaRPr>
          </a:p>
        </p:txBody>
      </p:sp>
    </p:spTree>
    <p:extLst>
      <p:ext uri="{BB962C8B-B14F-4D97-AF65-F5344CB8AC3E}">
        <p14:creationId xmlns:p14="http://schemas.microsoft.com/office/powerpoint/2010/main" val="261154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a:ln>
                  <a:noFill/>
                </a:ln>
                <a:solidFill>
                  <a:prstClr val="white"/>
                </a:solidFill>
                <a:effectLst/>
                <a:uLnTx/>
                <a:uFillTx/>
                <a:ea typeface="微软雅黑" panose="020B0503020204020204" pitchFamily="34" charset="-122"/>
                <a:cs typeface="+mn-cs"/>
              </a:rPr>
              <a:t>7.3  </a:t>
            </a:r>
            <a:r>
              <a:rPr kumimoji="0" lang="zh-CN" altLang="en-US" sz="2400" b="1" i="0" u="none" strike="noStrike" kern="1200" cap="none" spc="225" normalizeH="0" baseline="0" noProof="0" dirty="0">
                <a:ln>
                  <a:noFill/>
                </a:ln>
                <a:solidFill>
                  <a:prstClr val="white"/>
                </a:solidFill>
                <a:effectLst/>
                <a:uLnTx/>
                <a:uFillTx/>
                <a:ea typeface="微软雅黑" panose="020B0503020204020204" pitchFamily="34" charset="-122"/>
                <a:cs typeface="+mn-cs"/>
              </a:rPr>
              <a:t>存储虚拟化</a:t>
            </a:r>
          </a:p>
        </p:txBody>
      </p:sp>
      <p:sp>
        <p:nvSpPr>
          <p:cNvPr id="3" name="灯片编号占位符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1" i="0" u="none" strike="noStrike" kern="1200" cap="none" spc="0" normalizeH="0" baseline="0" noProof="0" dirty="0">
              <a:ln>
                <a:noFill/>
              </a:ln>
              <a:solidFill>
                <a:prstClr val="black">
                  <a:tint val="75000"/>
                </a:prstClr>
              </a:solidFill>
              <a:effectLst/>
              <a:uLnTx/>
              <a:uFillTx/>
              <a:ea typeface="微软雅黑"/>
              <a:cs typeface="+mn-cs"/>
            </a:endParaRPr>
          </a:p>
        </p:txBody>
      </p:sp>
      <p:sp>
        <p:nvSpPr>
          <p:cNvPr id="7" name="矩形 6"/>
          <p:cNvSpPr/>
          <p:nvPr/>
        </p:nvSpPr>
        <p:spPr>
          <a:xfrm>
            <a:off x="0" y="823114"/>
            <a:ext cx="9144000" cy="9628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975274"/>
            <a:ext cx="9144000" cy="646331"/>
          </a:xfrm>
          <a:prstGeom prst="rect">
            <a:avLst/>
          </a:prstGeom>
        </p:spPr>
        <p:txBody>
          <a:bodyPr wrap="square">
            <a:spAutoFit/>
          </a:bodyPr>
          <a:lstStyle/>
          <a:p>
            <a:r>
              <a:rPr lang="zh-CN" altLang="en-US" b="1" dirty="0" smtClean="0">
                <a:solidFill>
                  <a:schemeClr val="bg1"/>
                </a:solidFill>
              </a:rPr>
              <a:t>定义：</a:t>
            </a:r>
            <a:r>
              <a:rPr lang="zh-CN" altLang="en-US" dirty="0" smtClean="0">
                <a:solidFill>
                  <a:schemeClr val="bg1"/>
                </a:solidFill>
              </a:rPr>
              <a:t>指</a:t>
            </a:r>
            <a:r>
              <a:rPr lang="zh-CN" altLang="en-US" dirty="0">
                <a:solidFill>
                  <a:schemeClr val="bg1"/>
                </a:solidFill>
              </a:rPr>
              <a:t>将存储网络中各个分散且异构的存储设备，按照一定的策略映射成一个统一的连续编址的逻辑存储空间，称为虚拟存储池，并将虚拟存储池的访问接口提供给应用系统</a:t>
            </a:r>
          </a:p>
        </p:txBody>
      </p:sp>
      <p:grpSp>
        <p:nvGrpSpPr>
          <p:cNvPr id="6" name="组合 5"/>
          <p:cNvGrpSpPr/>
          <p:nvPr/>
        </p:nvGrpSpPr>
        <p:grpSpPr>
          <a:xfrm>
            <a:off x="696529" y="2051381"/>
            <a:ext cx="3674692" cy="3658804"/>
            <a:chOff x="4930923" y="1671354"/>
            <a:chExt cx="3674692" cy="3658804"/>
          </a:xfrm>
        </p:grpSpPr>
        <p:sp>
          <p:nvSpPr>
            <p:cNvPr id="9" name="矩形 8"/>
            <p:cNvSpPr/>
            <p:nvPr/>
          </p:nvSpPr>
          <p:spPr>
            <a:xfrm>
              <a:off x="4930923" y="3042303"/>
              <a:ext cx="3674692" cy="623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p:nvSpPr>
          <p:spPr>
            <a:xfrm>
              <a:off x="4930923" y="3828516"/>
              <a:ext cx="3674692" cy="150164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p:nvSpPr>
          <p:spPr>
            <a:xfrm>
              <a:off x="6162975" y="315750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a:ea typeface="微软雅黑"/>
                  <a:cs typeface="+mn-cs"/>
                </a:rPr>
                <a:t>虚拟化层</a:t>
              </a:r>
            </a:p>
          </p:txBody>
        </p:sp>
        <p:sp>
          <p:nvSpPr>
            <p:cNvPr id="12" name="圆柱形 11"/>
            <p:cNvSpPr/>
            <p:nvPr/>
          </p:nvSpPr>
          <p:spPr>
            <a:xfrm>
              <a:off x="5110385"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圆柱形 12"/>
            <p:cNvSpPr/>
            <p:nvPr/>
          </p:nvSpPr>
          <p:spPr>
            <a:xfrm>
              <a:off x="6293977"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圆柱形 13"/>
            <p:cNvSpPr/>
            <p:nvPr/>
          </p:nvSpPr>
          <p:spPr>
            <a:xfrm>
              <a:off x="7477570" y="4127683"/>
              <a:ext cx="922946" cy="749483"/>
            </a:xfrm>
            <a:prstGeom prst="can">
              <a:avLst>
                <a:gd name="adj"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p:cNvSpPr txBox="1"/>
            <p:nvPr/>
          </p:nvSpPr>
          <p:spPr>
            <a:xfrm>
              <a:off x="5571858" y="4918996"/>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底层存储物理存储设备</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095" y="2082516"/>
              <a:ext cx="667526" cy="797474"/>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3055" y="2082516"/>
              <a:ext cx="667526" cy="797474"/>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8015" y="2082516"/>
              <a:ext cx="667526" cy="797474"/>
            </a:xfrm>
            <a:prstGeom prst="rect">
              <a:avLst/>
            </a:prstGeom>
          </p:spPr>
        </p:pic>
        <p:sp>
          <p:nvSpPr>
            <p:cNvPr id="19" name="文本框 18"/>
            <p:cNvSpPr txBox="1"/>
            <p:nvPr/>
          </p:nvSpPr>
          <p:spPr>
            <a:xfrm>
              <a:off x="5570848" y="1671354"/>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物理服务器或者虚拟机</a:t>
              </a:r>
            </a:p>
          </p:txBody>
        </p:sp>
      </p:grpSp>
      <p:sp>
        <p:nvSpPr>
          <p:cNvPr id="20" name="矩形 19"/>
          <p:cNvSpPr/>
          <p:nvPr/>
        </p:nvSpPr>
        <p:spPr>
          <a:xfrm>
            <a:off x="4631867" y="3348510"/>
            <a:ext cx="4468167" cy="2169825"/>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一般来说，虚拟化存储系统在原有存储系统结构上增加了虚拟化层，将多个存储单元抽象成一个虚拟存储池，存储单元可以是异构，可以是直接的存储设备，也可以是基于网络的存储设备或系统。</a:t>
            </a:r>
          </a:p>
        </p:txBody>
      </p:sp>
    </p:spTree>
    <p:extLst>
      <p:ext uri="{BB962C8B-B14F-4D97-AF65-F5344CB8AC3E}">
        <p14:creationId xmlns:p14="http://schemas.microsoft.com/office/powerpoint/2010/main" val="40458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7.3  </a:t>
            </a:r>
            <a:r>
              <a:rPr lang="zh-CN" altLang="en-US" sz="2400" b="1" spc="225">
                <a:solidFill>
                  <a:schemeClr val="bg1"/>
                </a:solidFill>
                <a:latin typeface="微软雅黑" panose="020B0503020204020204" pitchFamily="34" charset="-122"/>
                <a:ea typeface="微软雅黑" panose="020B0503020204020204" pitchFamily="34" charset="-122"/>
              </a:rPr>
              <a:t>存储虚拟化</a:t>
            </a:r>
          </a:p>
        </p:txBody>
      </p:sp>
      <p:graphicFrame>
        <p:nvGraphicFramePr>
          <p:cNvPr id="13" name="表格 12"/>
          <p:cNvGraphicFramePr>
            <a:graphicFrameLocks noGrp="1"/>
          </p:cNvGraphicFramePr>
          <p:nvPr>
            <p:extLst>
              <p:ext uri="{D42A27DB-BD31-4B8C-83A1-F6EECF244321}">
                <p14:modId xmlns:p14="http://schemas.microsoft.com/office/powerpoint/2010/main" val="1615499853"/>
              </p:ext>
            </p:extLst>
          </p:nvPr>
        </p:nvGraphicFramePr>
        <p:xfrm>
          <a:off x="293291" y="932625"/>
          <a:ext cx="8485187" cy="5032938"/>
        </p:xfrm>
        <a:graphic>
          <a:graphicData uri="http://schemas.openxmlformats.org/drawingml/2006/table">
            <a:tbl>
              <a:tblPr bandRow="1">
                <a:tableStyleId>{93296810-A885-4BE3-A3E7-6D5BEEA58F35}</a:tableStyleId>
              </a:tblPr>
              <a:tblGrid>
                <a:gridCol w="8485187">
                  <a:extLst>
                    <a:ext uri="{9D8B030D-6E8A-4147-A177-3AD203B41FA5}">
                      <a16:colId xmlns:a16="http://schemas.microsoft.com/office/drawing/2014/main" val="20000"/>
                    </a:ext>
                  </a:extLst>
                </a:gridCol>
              </a:tblGrid>
              <a:tr h="44324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bg1"/>
                          </a:solidFill>
                        </a:rPr>
                        <a:t>存储虚拟化将系统中分散的存储资源整合起来</a:t>
                      </a:r>
                    </a:p>
                  </a:txBody>
                  <a:tcPr>
                    <a:solidFill>
                      <a:schemeClr val="accent6"/>
                    </a:solidFill>
                  </a:tcPr>
                </a:tc>
                <a:extLst>
                  <a:ext uri="{0D108BD9-81ED-4DB2-BD59-A6C34878D82A}">
                    <a16:rowId xmlns:a16="http://schemas.microsoft.com/office/drawing/2014/main" val="10000"/>
                  </a:ext>
                </a:extLst>
              </a:tr>
              <a:tr h="75925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schemeClr val="tx1">
                              <a:lumMod val="75000"/>
                              <a:lumOff val="25000"/>
                            </a:schemeClr>
                          </a:solidFill>
                        </a:rPr>
                        <a:t>提高了存储资源</a:t>
                      </a:r>
                      <a:r>
                        <a:rPr lang="zh-CN" altLang="en-US" sz="1600" dirty="0" smtClean="0">
                          <a:solidFill>
                            <a:schemeClr val="tx1">
                              <a:lumMod val="75000"/>
                              <a:lumOff val="25000"/>
                            </a:schemeClr>
                          </a:solidFill>
                        </a:rPr>
                        <a:t>利用率，降低了单位存储空间的成本和存储管理的负担和复杂性。</a:t>
                      </a:r>
                      <a:endParaRPr lang="en-US" altLang="zh-CN" sz="1600" dirty="0" smtClean="0">
                        <a:solidFill>
                          <a:schemeClr val="tx1">
                            <a:lumMod val="75000"/>
                            <a:lumOff val="25000"/>
                          </a:schemeClr>
                        </a:solidFill>
                      </a:endParaRPr>
                    </a:p>
                    <a:p>
                      <a:pPr marL="0" marR="0" indent="0" algn="l" defTabSz="914400" rtl="0" eaLnBrk="1" fontAlgn="auto" latinLnBrk="0" hangingPunct="1">
                        <a:lnSpc>
                          <a:spcPct val="150000"/>
                        </a:lnSpc>
                        <a:spcBef>
                          <a:spcPts val="0"/>
                        </a:spcBef>
                        <a:spcAft>
                          <a:spcPts val="0"/>
                        </a:spcAft>
                        <a:buClrTx/>
                        <a:buSzTx/>
                        <a:buFontTx/>
                        <a:buNone/>
                        <a:tabLst/>
                        <a:defRPr/>
                      </a:pPr>
                      <a:endParaRPr lang="en-US" altLang="zh-CN" sz="1600" dirty="0">
                        <a:solidFill>
                          <a:schemeClr val="tx1">
                            <a:lumMod val="75000"/>
                            <a:lumOff val="25000"/>
                          </a:schemeClr>
                        </a:solidFill>
                      </a:endParaRPr>
                    </a:p>
                  </a:txBody>
                  <a:tcPr/>
                </a:tc>
                <a:extLst>
                  <a:ext uri="{0D108BD9-81ED-4DB2-BD59-A6C34878D82A}">
                    <a16:rowId xmlns:a16="http://schemas.microsoft.com/office/drawing/2014/main" val="10001"/>
                  </a:ext>
                </a:extLst>
              </a:tr>
              <a:tr h="44324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b="1">
                          <a:solidFill>
                            <a:schemeClr val="bg1"/>
                          </a:solidFill>
                        </a:rPr>
                        <a:t>在虚拟层通过使用数据镜像、数据校验和多路径等技术</a:t>
                      </a:r>
                    </a:p>
                  </a:txBody>
                  <a:tcPr>
                    <a:solidFill>
                      <a:schemeClr val="accent6"/>
                    </a:solidFill>
                  </a:tcPr>
                </a:tc>
                <a:extLst>
                  <a:ext uri="{0D108BD9-81ED-4DB2-BD59-A6C34878D82A}">
                    <a16:rowId xmlns:a16="http://schemas.microsoft.com/office/drawing/2014/main" val="10004"/>
                  </a:ext>
                </a:extLst>
              </a:tr>
              <a:tr h="75925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schemeClr val="tx1">
                              <a:lumMod val="75000"/>
                              <a:lumOff val="25000"/>
                            </a:schemeClr>
                          </a:solidFill>
                        </a:rPr>
                        <a:t>提高了数据的可靠性及系统的</a:t>
                      </a:r>
                      <a:r>
                        <a:rPr lang="zh-CN" altLang="en-US" sz="1600" dirty="0" smtClean="0">
                          <a:solidFill>
                            <a:schemeClr val="tx1">
                              <a:lumMod val="75000"/>
                              <a:lumOff val="25000"/>
                            </a:schemeClr>
                          </a:solidFill>
                        </a:rPr>
                        <a:t>可用性</a:t>
                      </a:r>
                      <a:endParaRPr lang="en-US" altLang="zh-CN" sz="1600" dirty="0" smtClean="0">
                        <a:solidFill>
                          <a:schemeClr val="tx1">
                            <a:lumMod val="75000"/>
                            <a:lumOff val="25000"/>
                          </a:schemeClr>
                        </a:solidFill>
                      </a:endParaRPr>
                    </a:p>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dirty="0">
                        <a:solidFill>
                          <a:schemeClr val="tx1">
                            <a:lumMod val="75000"/>
                            <a:lumOff val="25000"/>
                          </a:schemeClr>
                        </a:solidFill>
                      </a:endParaRPr>
                    </a:p>
                  </a:txBody>
                  <a:tcPr/>
                </a:tc>
                <a:extLst>
                  <a:ext uri="{0D108BD9-81ED-4DB2-BD59-A6C34878D82A}">
                    <a16:rowId xmlns:a16="http://schemas.microsoft.com/office/drawing/2014/main" val="10005"/>
                  </a:ext>
                </a:extLst>
              </a:tr>
              <a:tr h="443247">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bg1"/>
                          </a:solidFill>
                        </a:rPr>
                        <a:t>利用负载均衡、数据迁移、数据块重组等技术</a:t>
                      </a:r>
                    </a:p>
                  </a:txBody>
                  <a:tcPr>
                    <a:solidFill>
                      <a:schemeClr val="accent6"/>
                    </a:solidFill>
                  </a:tcPr>
                </a:tc>
                <a:extLst>
                  <a:ext uri="{0D108BD9-81ED-4DB2-BD59-A6C34878D82A}">
                    <a16:rowId xmlns:a16="http://schemas.microsoft.com/office/drawing/2014/main" val="10006"/>
                  </a:ext>
                </a:extLst>
              </a:tr>
              <a:tr h="552378">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schemeClr val="tx1">
                              <a:lumMod val="75000"/>
                              <a:lumOff val="25000"/>
                            </a:schemeClr>
                          </a:solidFill>
                        </a:rPr>
                        <a:t>提升系统的潜在性能</a:t>
                      </a:r>
                    </a:p>
                  </a:txBody>
                  <a:tcPr/>
                </a:tc>
                <a:extLst>
                  <a:ext uri="{0D108BD9-81ED-4DB2-BD59-A6C34878D82A}">
                    <a16:rowId xmlns:a16="http://schemas.microsoft.com/office/drawing/2014/main" val="10007"/>
                  </a:ext>
                </a:extLst>
              </a:tr>
              <a:tr h="442435">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bg1"/>
                          </a:solidFill>
                        </a:rPr>
                        <a:t>整合和重组底层物理资源</a:t>
                      </a:r>
                    </a:p>
                  </a:txBody>
                  <a:tcPr>
                    <a:solidFill>
                      <a:schemeClr val="accent6"/>
                    </a:solidFill>
                  </a:tcPr>
                </a:tc>
                <a:extLst>
                  <a:ext uri="{0D108BD9-81ED-4DB2-BD59-A6C34878D82A}">
                    <a16:rowId xmlns:a16="http://schemas.microsoft.com/office/drawing/2014/main" val="10008"/>
                  </a:ext>
                </a:extLst>
              </a:tr>
              <a:tr h="81092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schemeClr val="tx1">
                              <a:lumMod val="75000"/>
                              <a:lumOff val="25000"/>
                            </a:schemeClr>
                          </a:solidFill>
                        </a:rPr>
                        <a:t>得到多种不同性能和可靠性的新的虚拟</a:t>
                      </a:r>
                      <a:r>
                        <a:rPr lang="zh-CN" altLang="en-US" sz="1600" dirty="0" smtClean="0">
                          <a:solidFill>
                            <a:schemeClr val="tx1">
                              <a:lumMod val="75000"/>
                              <a:lumOff val="25000"/>
                            </a:schemeClr>
                          </a:solidFill>
                        </a:rPr>
                        <a:t>设备，满足多种存储应用的需求</a:t>
                      </a:r>
                    </a:p>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600" dirty="0">
                        <a:solidFill>
                          <a:schemeClr val="tx1">
                            <a:lumMod val="75000"/>
                            <a:lumOff val="25000"/>
                          </a:schemeClr>
                        </a:solidFill>
                      </a:endParaRPr>
                    </a:p>
                  </a:txBody>
                  <a:tcPr/>
                </a:tc>
                <a:extLst>
                  <a:ext uri="{0D108BD9-81ED-4DB2-BD59-A6C34878D82A}">
                    <a16:rowId xmlns:a16="http://schemas.microsoft.com/office/drawing/2014/main" val="10009"/>
                  </a:ext>
                </a:extLst>
              </a:tr>
            </a:tbl>
          </a:graphicData>
        </a:graphic>
      </p:graphicFrame>
      <p:sp>
        <p:nvSpPr>
          <p:cNvPr id="3" name="灯片编号占位符 2"/>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Tree>
    <p:extLst>
      <p:ext uri="{BB962C8B-B14F-4D97-AF65-F5344CB8AC3E}">
        <p14:creationId xmlns:p14="http://schemas.microsoft.com/office/powerpoint/2010/main" val="3356829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34" name="矩形 33"/>
          <p:cNvSpPr/>
          <p:nvPr/>
        </p:nvSpPr>
        <p:spPr>
          <a:xfrm>
            <a:off x="614988" y="1600929"/>
            <a:ext cx="7841789" cy="646331"/>
          </a:xfrm>
          <a:prstGeom prst="rect">
            <a:avLst/>
          </a:prstGeom>
        </p:spPr>
        <p:txBody>
          <a:bodyPr wrap="square">
            <a:spAutoFit/>
          </a:bodyPr>
          <a:lstStyle/>
          <a:p>
            <a:pPr marL="285750" indent="-285750">
              <a:buFont typeface="Wingdings" panose="05000000000000000000" pitchFamily="2" charset="2"/>
              <a:buChar char="ü"/>
            </a:pPr>
            <a:r>
              <a:rPr lang="en-US" altLang="zh-CN" b="1" dirty="0"/>
              <a:t>RAID (Redundant Array of Independent Disk)</a:t>
            </a:r>
            <a:r>
              <a:rPr lang="zh-CN" altLang="en-US" dirty="0"/>
              <a:t>技术 </a:t>
            </a:r>
          </a:p>
          <a:p>
            <a:pPr marL="285750" indent="-285750">
              <a:buFont typeface="Wingdings" panose="05000000000000000000" pitchFamily="2" charset="2"/>
              <a:buChar char="p"/>
            </a:pPr>
            <a:r>
              <a:rPr lang="zh-CN" altLang="en-US" dirty="0"/>
              <a:t>磁盘阵列</a:t>
            </a:r>
            <a:endParaRPr kumimoji="0" lang="en-US" altLang="zh-CN" sz="1800" b="0" i="0" u="none" strike="noStrike" kern="1200" cap="none" spc="0" normalizeH="0" baseline="0" noProof="0" dirty="0">
              <a:ln>
                <a:noFill/>
              </a:ln>
              <a:effectLst/>
              <a:uLnTx/>
              <a:uFillTx/>
              <a:latin typeface="微软雅黑"/>
              <a:ea typeface="微软雅黑"/>
            </a:endParaRPr>
          </a:p>
        </p:txBody>
      </p:sp>
      <p:sp>
        <p:nvSpPr>
          <p:cNvPr id="35" name="矩形 34"/>
          <p:cNvSpPr/>
          <p:nvPr/>
        </p:nvSpPr>
        <p:spPr>
          <a:xfrm>
            <a:off x="247045" y="919469"/>
            <a:ext cx="8358570" cy="369332"/>
          </a:xfrm>
          <a:prstGeom prst="rect">
            <a:avLst/>
          </a:prstGeom>
          <a:solidFill>
            <a:schemeClr val="bg1">
              <a:lumMod val="85000"/>
            </a:schemeClr>
          </a:solidFill>
        </p:spPr>
        <p:txBody>
          <a:bodyPr wrap="square">
            <a:spAutoFit/>
          </a:bodyPr>
          <a:lstStyle/>
          <a:p>
            <a:r>
              <a:rPr lang="zh-CN" altLang="en-US" dirty="0"/>
              <a:t>存储技术分类 </a:t>
            </a:r>
          </a:p>
        </p:txBody>
      </p:sp>
      <p:sp>
        <p:nvSpPr>
          <p:cNvPr id="6" name="矩形 5">
            <a:extLst>
              <a:ext uri="{FF2B5EF4-FFF2-40B4-BE49-F238E27FC236}">
                <a16:creationId xmlns:a16="http://schemas.microsoft.com/office/drawing/2014/main" id="{67423976-C100-4EFC-87BE-5F101004D00B}"/>
              </a:ext>
            </a:extLst>
          </p:cNvPr>
          <p:cNvSpPr/>
          <p:nvPr/>
        </p:nvSpPr>
        <p:spPr>
          <a:xfrm>
            <a:off x="614987" y="2736366"/>
            <a:ext cx="7841789" cy="923330"/>
          </a:xfrm>
          <a:prstGeom prst="rect">
            <a:avLst/>
          </a:prstGeom>
        </p:spPr>
        <p:txBody>
          <a:bodyPr wrap="square">
            <a:spAutoFit/>
          </a:bodyPr>
          <a:lstStyle/>
          <a:p>
            <a:pPr marL="285750" indent="-285750">
              <a:buFont typeface="Wingdings" panose="05000000000000000000" pitchFamily="2" charset="2"/>
              <a:buChar char="ü"/>
            </a:pPr>
            <a:r>
              <a:rPr lang="en-US" altLang="zh-CN" b="1" dirty="0"/>
              <a:t>NAS (Network Attached Storage)</a:t>
            </a:r>
            <a:r>
              <a:rPr lang="zh-CN" altLang="en-US" dirty="0"/>
              <a:t>网络连接存储技术 </a:t>
            </a:r>
          </a:p>
          <a:p>
            <a:pPr marL="285750" indent="-285750">
              <a:buFont typeface="Wingdings" panose="05000000000000000000" pitchFamily="2" charset="2"/>
              <a:buChar char="p"/>
            </a:pPr>
            <a:r>
              <a:rPr lang="zh-CN" altLang="en-US" dirty="0"/>
              <a:t>专用文件服务器 </a:t>
            </a:r>
          </a:p>
          <a:p>
            <a:pPr marL="285750" indent="-285750">
              <a:buFont typeface="Wingdings" panose="05000000000000000000" pitchFamily="2" charset="2"/>
              <a:buChar char="p"/>
            </a:pPr>
            <a:r>
              <a:rPr lang="zh-CN" altLang="en-US" dirty="0"/>
              <a:t>通过标准网络协议加入</a:t>
            </a:r>
            <a:endParaRPr kumimoji="0" lang="en-US" altLang="zh-CN" sz="1800" b="0" i="0" u="none" strike="noStrike" kern="1200" cap="none" spc="0" normalizeH="0" baseline="0" noProof="0" dirty="0">
              <a:ln>
                <a:noFill/>
              </a:ln>
              <a:effectLst/>
              <a:uLnTx/>
              <a:uFillTx/>
              <a:latin typeface="微软雅黑"/>
              <a:ea typeface="微软雅黑"/>
            </a:endParaRPr>
          </a:p>
        </p:txBody>
      </p:sp>
      <p:sp>
        <p:nvSpPr>
          <p:cNvPr id="7" name="矩形 6">
            <a:extLst>
              <a:ext uri="{FF2B5EF4-FFF2-40B4-BE49-F238E27FC236}">
                <a16:creationId xmlns:a16="http://schemas.microsoft.com/office/drawing/2014/main" id="{5C98AE75-1C65-4D5A-BA97-33C679A10E01}"/>
              </a:ext>
            </a:extLst>
          </p:cNvPr>
          <p:cNvSpPr/>
          <p:nvPr/>
        </p:nvSpPr>
        <p:spPr>
          <a:xfrm>
            <a:off x="505435" y="4021620"/>
            <a:ext cx="7841789" cy="1477328"/>
          </a:xfrm>
          <a:prstGeom prst="rect">
            <a:avLst/>
          </a:prstGeom>
        </p:spPr>
        <p:txBody>
          <a:bodyPr wrap="square">
            <a:spAutoFit/>
          </a:bodyPr>
          <a:lstStyle/>
          <a:p>
            <a:pPr marL="285750" indent="-285750">
              <a:buFont typeface="Wingdings" panose="05000000000000000000" pitchFamily="2" charset="2"/>
              <a:buChar char="ü"/>
            </a:pPr>
            <a:r>
              <a:rPr lang="en-US" altLang="zh-CN" b="1" dirty="0"/>
              <a:t>SAN (Storage Area Network)</a:t>
            </a:r>
            <a:r>
              <a:rPr lang="zh-CN" altLang="en-US" dirty="0"/>
              <a:t>存储区域网络技术 </a:t>
            </a:r>
          </a:p>
          <a:p>
            <a:pPr marL="285750" indent="-285750">
              <a:buFont typeface="Wingdings" panose="05000000000000000000" pitchFamily="2" charset="2"/>
              <a:buChar char="p"/>
            </a:pPr>
            <a:r>
              <a:rPr lang="zh-CN" altLang="en-US" dirty="0"/>
              <a:t>专门为存储建立的独立于</a:t>
            </a:r>
            <a:r>
              <a:rPr lang="en-US" altLang="zh-CN" b="1" dirty="0"/>
              <a:t>TCP/IP</a:t>
            </a:r>
            <a:r>
              <a:rPr lang="zh-CN" altLang="en-US" dirty="0"/>
              <a:t>网络之外的专用网络 </a:t>
            </a:r>
          </a:p>
          <a:p>
            <a:pPr marL="285750" indent="-285750">
              <a:buFont typeface="Wingdings" panose="05000000000000000000" pitchFamily="2" charset="2"/>
              <a:buChar char="p"/>
            </a:pPr>
            <a:r>
              <a:rPr lang="zh-CN" altLang="en-US" dirty="0"/>
              <a:t>磁盘阵列连接高速通信网络 </a:t>
            </a:r>
          </a:p>
          <a:p>
            <a:pPr marL="285750" indent="-285750">
              <a:buFont typeface="Wingdings" panose="05000000000000000000" pitchFamily="2" charset="2"/>
              <a:buChar char="p"/>
            </a:pPr>
            <a:r>
              <a:rPr lang="en-US" altLang="zh-CN" b="1" dirty="0"/>
              <a:t>FC-SAN</a:t>
            </a:r>
            <a:r>
              <a:rPr lang="zh-CN" altLang="en-US" dirty="0"/>
              <a:t>为通过光纤通道协议转发</a:t>
            </a:r>
            <a:r>
              <a:rPr lang="en-US" altLang="zh-CN" b="1" dirty="0"/>
              <a:t>SCSI</a:t>
            </a:r>
            <a:r>
              <a:rPr lang="zh-CN" altLang="en-US" dirty="0"/>
              <a:t>协议，</a:t>
            </a:r>
            <a:r>
              <a:rPr lang="en-US" altLang="zh-CN" b="1" dirty="0"/>
              <a:t>IP-SAN</a:t>
            </a:r>
            <a:r>
              <a:rPr lang="zh-CN" altLang="en-US" dirty="0"/>
              <a:t>通过</a:t>
            </a:r>
            <a:r>
              <a:rPr lang="en-US" altLang="zh-CN" b="1" dirty="0"/>
              <a:t>TCP</a:t>
            </a:r>
            <a:r>
              <a:rPr lang="zh-CN" altLang="en-US" dirty="0"/>
              <a:t>协议转发</a:t>
            </a:r>
            <a:r>
              <a:rPr lang="en-US" altLang="zh-CN" b="1" dirty="0"/>
              <a:t>SCSI</a:t>
            </a:r>
            <a:r>
              <a:rPr lang="zh-CN" altLang="en-US" dirty="0"/>
              <a:t>协议 </a:t>
            </a:r>
            <a:endParaRPr kumimoji="0" lang="en-US" altLang="zh-CN" sz="1800" b="0" i="0" u="none" strike="noStrike" kern="1200" cap="none" spc="0" normalizeH="0" baseline="0" noProof="0" dirty="0">
              <a:ln>
                <a:noFill/>
              </a:ln>
              <a:effectLst/>
              <a:uLnTx/>
              <a:uFillTx/>
              <a:latin typeface="微软雅黑"/>
              <a:ea typeface="微软雅黑"/>
            </a:endParaRPr>
          </a:p>
        </p:txBody>
      </p:sp>
    </p:spTree>
    <p:extLst>
      <p:ext uri="{BB962C8B-B14F-4D97-AF65-F5344CB8AC3E}">
        <p14:creationId xmlns:p14="http://schemas.microsoft.com/office/powerpoint/2010/main" val="22649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34" name="矩形 33"/>
          <p:cNvSpPr/>
          <p:nvPr/>
        </p:nvSpPr>
        <p:spPr>
          <a:xfrm>
            <a:off x="247042" y="1695071"/>
            <a:ext cx="4118417" cy="369332"/>
          </a:xfrm>
          <a:prstGeom prst="rect">
            <a:avLst/>
          </a:prstGeom>
        </p:spPr>
        <p:txBody>
          <a:bodyPr wrap="square">
            <a:spAutoFit/>
          </a:bodyPr>
          <a:lstStyle/>
          <a:p>
            <a:pPr marL="285750" indent="-285750">
              <a:buFont typeface="Wingdings" panose="05000000000000000000" pitchFamily="2" charset="2"/>
              <a:buChar char="ü"/>
            </a:pPr>
            <a:r>
              <a:rPr lang="zh-CN" altLang="en-US" dirty="0"/>
              <a:t>本质不同</a:t>
            </a:r>
          </a:p>
        </p:txBody>
      </p:sp>
      <p:sp>
        <p:nvSpPr>
          <p:cNvPr id="35" name="矩形 34"/>
          <p:cNvSpPr/>
          <p:nvPr/>
        </p:nvSpPr>
        <p:spPr>
          <a:xfrm>
            <a:off x="247045" y="919469"/>
            <a:ext cx="8358570"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Ø"/>
            </a:pPr>
            <a:r>
              <a:rPr lang="en-US" altLang="zh-CN" dirty="0"/>
              <a:t>SAN</a:t>
            </a:r>
            <a:r>
              <a:rPr lang="zh-CN" altLang="en-US" dirty="0"/>
              <a:t>与</a:t>
            </a:r>
            <a:r>
              <a:rPr lang="en-US" altLang="zh-CN" dirty="0"/>
              <a:t>NAS</a:t>
            </a:r>
            <a:r>
              <a:rPr lang="zh-CN" altLang="en-US" dirty="0"/>
              <a:t>差异</a:t>
            </a:r>
          </a:p>
        </p:txBody>
      </p:sp>
      <p:pic>
        <p:nvPicPr>
          <p:cNvPr id="3" name="图片 2"/>
          <p:cNvPicPr>
            <a:picLocks noChangeAspect="1"/>
          </p:cNvPicPr>
          <p:nvPr/>
        </p:nvPicPr>
        <p:blipFill>
          <a:blip r:embed="rId3"/>
          <a:stretch>
            <a:fillRect/>
          </a:stretch>
        </p:blipFill>
        <p:spPr>
          <a:xfrm>
            <a:off x="3203641" y="1663112"/>
            <a:ext cx="5922645" cy="3255952"/>
          </a:xfrm>
          <a:prstGeom prst="rect">
            <a:avLst/>
          </a:prstGeom>
        </p:spPr>
      </p:pic>
      <p:sp>
        <p:nvSpPr>
          <p:cNvPr id="7" name="矩形 6">
            <a:extLst>
              <a:ext uri="{FF2B5EF4-FFF2-40B4-BE49-F238E27FC236}">
                <a16:creationId xmlns:a16="http://schemas.microsoft.com/office/drawing/2014/main" id="{F5C39D4F-349C-4271-BAEA-822886C43DF4}"/>
              </a:ext>
            </a:extLst>
          </p:cNvPr>
          <p:cNvSpPr/>
          <p:nvPr/>
        </p:nvSpPr>
        <p:spPr>
          <a:xfrm>
            <a:off x="247044" y="2350668"/>
            <a:ext cx="4118417" cy="369332"/>
          </a:xfrm>
          <a:prstGeom prst="rect">
            <a:avLst/>
          </a:prstGeom>
        </p:spPr>
        <p:txBody>
          <a:bodyPr wrap="square">
            <a:spAutoFit/>
          </a:bodyPr>
          <a:lstStyle/>
          <a:p>
            <a:pPr marL="285750" indent="-285750">
              <a:buFont typeface="Wingdings" panose="05000000000000000000" pitchFamily="2" charset="2"/>
              <a:buChar char="ü"/>
            </a:pPr>
            <a:r>
              <a:rPr lang="zh-CN" altLang="en-US" dirty="0"/>
              <a:t>采用的网络不同</a:t>
            </a:r>
          </a:p>
        </p:txBody>
      </p:sp>
      <p:sp>
        <p:nvSpPr>
          <p:cNvPr id="8" name="矩形 7">
            <a:extLst>
              <a:ext uri="{FF2B5EF4-FFF2-40B4-BE49-F238E27FC236}">
                <a16:creationId xmlns:a16="http://schemas.microsoft.com/office/drawing/2014/main" id="{1714EBA4-7239-46E6-8115-E26B5E8188F2}"/>
              </a:ext>
            </a:extLst>
          </p:cNvPr>
          <p:cNvSpPr/>
          <p:nvPr/>
        </p:nvSpPr>
        <p:spPr>
          <a:xfrm>
            <a:off x="247044" y="2923199"/>
            <a:ext cx="4118417" cy="646331"/>
          </a:xfrm>
          <a:prstGeom prst="rect">
            <a:avLst/>
          </a:prstGeom>
        </p:spPr>
        <p:txBody>
          <a:bodyPr wrap="square">
            <a:spAutoFit/>
          </a:bodyPr>
          <a:lstStyle/>
          <a:p>
            <a:pPr marL="285750" indent="-285750">
              <a:buFont typeface="Wingdings" panose="05000000000000000000" pitchFamily="2" charset="2"/>
              <a:buChar char="ü"/>
            </a:pPr>
            <a:r>
              <a:rPr lang="zh-CN" altLang="en-US" dirty="0"/>
              <a:t>处理应用系统数据请求</a:t>
            </a:r>
            <a:endParaRPr lang="en-US" altLang="zh-CN" dirty="0"/>
          </a:p>
          <a:p>
            <a:r>
              <a:rPr lang="en-US" altLang="zh-CN" dirty="0"/>
              <a:t>    </a:t>
            </a:r>
            <a:r>
              <a:rPr lang="zh-CN" altLang="en-US" dirty="0"/>
              <a:t>的方式</a:t>
            </a:r>
          </a:p>
        </p:txBody>
      </p:sp>
      <p:sp>
        <p:nvSpPr>
          <p:cNvPr id="9" name="矩形 8">
            <a:extLst>
              <a:ext uri="{FF2B5EF4-FFF2-40B4-BE49-F238E27FC236}">
                <a16:creationId xmlns:a16="http://schemas.microsoft.com/office/drawing/2014/main" id="{06A381F6-075F-464B-8406-2003F63D91BE}"/>
              </a:ext>
            </a:extLst>
          </p:cNvPr>
          <p:cNvSpPr/>
          <p:nvPr/>
        </p:nvSpPr>
        <p:spPr>
          <a:xfrm>
            <a:off x="247043" y="3772729"/>
            <a:ext cx="4118417" cy="369332"/>
          </a:xfrm>
          <a:prstGeom prst="rect">
            <a:avLst/>
          </a:prstGeom>
        </p:spPr>
        <p:txBody>
          <a:bodyPr wrap="square">
            <a:spAutoFit/>
          </a:bodyPr>
          <a:lstStyle/>
          <a:p>
            <a:pPr marL="285750" indent="-285750">
              <a:buFont typeface="Wingdings" panose="05000000000000000000" pitchFamily="2" charset="2"/>
              <a:buChar char="ü"/>
            </a:pPr>
            <a:r>
              <a:rPr lang="zh-CN" altLang="en-US" dirty="0"/>
              <a:t>数据共享能力不同</a:t>
            </a:r>
          </a:p>
        </p:txBody>
      </p:sp>
      <p:sp>
        <p:nvSpPr>
          <p:cNvPr id="10" name="矩形 9">
            <a:extLst>
              <a:ext uri="{FF2B5EF4-FFF2-40B4-BE49-F238E27FC236}">
                <a16:creationId xmlns:a16="http://schemas.microsoft.com/office/drawing/2014/main" id="{78E75A0B-C507-44DF-A766-91EB65E29A8B}"/>
              </a:ext>
            </a:extLst>
          </p:cNvPr>
          <p:cNvSpPr/>
          <p:nvPr/>
        </p:nvSpPr>
        <p:spPr>
          <a:xfrm>
            <a:off x="247042" y="4483351"/>
            <a:ext cx="4118417" cy="369332"/>
          </a:xfrm>
          <a:prstGeom prst="rect">
            <a:avLst/>
          </a:prstGeom>
        </p:spPr>
        <p:txBody>
          <a:bodyPr wrap="square">
            <a:spAutoFit/>
          </a:bodyPr>
          <a:lstStyle/>
          <a:p>
            <a:pPr marL="285750" indent="-285750">
              <a:buFont typeface="Wingdings" panose="05000000000000000000" pitchFamily="2" charset="2"/>
              <a:buChar char="ü"/>
            </a:pPr>
            <a:r>
              <a:rPr lang="zh-CN" altLang="en-US" dirty="0"/>
              <a:t>文件系统存在的位置不同</a:t>
            </a:r>
          </a:p>
        </p:txBody>
      </p:sp>
    </p:spTree>
    <p:extLst>
      <p:ext uri="{BB962C8B-B14F-4D97-AF65-F5344CB8AC3E}">
        <p14:creationId xmlns:p14="http://schemas.microsoft.com/office/powerpoint/2010/main" val="93879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14400" y="1969674"/>
            <a:ext cx="7162800" cy="59923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35</a:t>
            </a:fld>
            <a:endParaRPr lang="zh-CN" altLang="en-US" dirty="0"/>
          </a:p>
        </p:txBody>
      </p:sp>
      <p:sp>
        <p:nvSpPr>
          <p:cNvPr id="4"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7.3  </a:t>
            </a:r>
            <a:r>
              <a:rPr lang="zh-CN" altLang="en-US" sz="2400" b="1" spc="225">
                <a:solidFill>
                  <a:schemeClr val="bg1"/>
                </a:solidFill>
                <a:latin typeface="微软雅黑" panose="020B0503020204020204" pitchFamily="34" charset="-122"/>
                <a:ea typeface="微软雅黑" panose="020B0503020204020204" pitchFamily="34" charset="-122"/>
              </a:rPr>
              <a:t>存储虚拟化</a:t>
            </a:r>
          </a:p>
        </p:txBody>
      </p:sp>
      <p:sp>
        <p:nvSpPr>
          <p:cNvPr id="5" name="TextBox 3_1"/>
          <p:cNvSpPr txBox="1"/>
          <p:nvPr/>
        </p:nvSpPr>
        <p:spPr>
          <a:xfrm>
            <a:off x="404049" y="808059"/>
            <a:ext cx="3262432" cy="461665"/>
          </a:xfrm>
          <a:prstGeom prst="rect">
            <a:avLst/>
          </a:prstGeom>
          <a:noFill/>
        </p:spPr>
        <p:txBody>
          <a:bodyPr wrap="none" rtlCol="0">
            <a:spAutoFit/>
          </a:bodyPr>
          <a:lstStyle/>
          <a:p>
            <a:r>
              <a:rPr lang="zh-CN" altLang="en-US" sz="2400" b="1" dirty="0">
                <a:solidFill>
                  <a:schemeClr val="accent6"/>
                </a:solidFill>
              </a:rPr>
              <a:t>存储虚拟化的实现方式</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1901978" y="2082476"/>
            <a:ext cx="5057795" cy="400110"/>
          </a:xfrm>
          <a:prstGeom prst="rect">
            <a:avLst/>
          </a:prstGeom>
        </p:spPr>
        <p:txBody>
          <a:bodyPr wrap="none">
            <a:spAutoFit/>
          </a:bodyPr>
          <a:lstStyle/>
          <a:p>
            <a:r>
              <a:rPr lang="zh-CN" altLang="en-US" sz="2000" b="1">
                <a:solidFill>
                  <a:schemeClr val="tx1">
                    <a:lumMod val="75000"/>
                    <a:lumOff val="25000"/>
                  </a:schemeClr>
                </a:solidFill>
              </a:rPr>
              <a:t>目前，实现存储虚拟化的方式主要有三种：</a:t>
            </a:r>
            <a:endParaRPr lang="en-US" altLang="zh-CN" sz="2000" b="1">
              <a:solidFill>
                <a:schemeClr val="tx1">
                  <a:lumMod val="75000"/>
                  <a:lumOff val="25000"/>
                </a:schemeClr>
              </a:solidFill>
            </a:endParaRPr>
          </a:p>
        </p:txBody>
      </p:sp>
      <p:sp>
        <p:nvSpPr>
          <p:cNvPr id="8" name="圆角矩形 7"/>
          <p:cNvSpPr/>
          <p:nvPr/>
        </p:nvSpPr>
        <p:spPr>
          <a:xfrm>
            <a:off x="1269561" y="2915806"/>
            <a:ext cx="1426437" cy="1340841"/>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69561" y="4493812"/>
            <a:ext cx="1492716" cy="738664"/>
          </a:xfrm>
          <a:prstGeom prst="rect">
            <a:avLst/>
          </a:prstGeom>
        </p:spPr>
        <p:txBody>
          <a:bodyPr wrap="none">
            <a:spAutoFit/>
          </a:bodyPr>
          <a:lstStyle/>
          <a:p>
            <a:r>
              <a:rPr lang="zh-CN" altLang="en-US">
                <a:solidFill>
                  <a:schemeClr val="tx1">
                    <a:lumMod val="75000"/>
                    <a:lumOff val="25000"/>
                  </a:schemeClr>
                </a:solidFill>
              </a:rPr>
              <a:t>基于</a:t>
            </a:r>
            <a:r>
              <a:rPr lang="zh-CN" altLang="en-US" sz="2400" b="1">
                <a:solidFill>
                  <a:schemeClr val="accent6"/>
                </a:solidFill>
              </a:rPr>
              <a:t>主机</a:t>
            </a:r>
            <a:r>
              <a:rPr lang="zh-CN" altLang="en-US">
                <a:solidFill>
                  <a:schemeClr val="tx1">
                    <a:lumMod val="75000"/>
                    <a:lumOff val="25000"/>
                  </a:schemeClr>
                </a:solidFill>
              </a:rPr>
              <a:t>的</a:t>
            </a:r>
            <a:endParaRPr lang="en-US" altLang="zh-CN">
              <a:solidFill>
                <a:schemeClr val="tx1">
                  <a:lumMod val="75000"/>
                  <a:lumOff val="25000"/>
                </a:schemeClr>
              </a:solidFill>
            </a:endParaRPr>
          </a:p>
          <a:p>
            <a:r>
              <a:rPr lang="zh-CN" altLang="en-US">
                <a:solidFill>
                  <a:schemeClr val="tx1">
                    <a:lumMod val="75000"/>
                    <a:lumOff val="25000"/>
                  </a:schemeClr>
                </a:solidFill>
              </a:rPr>
              <a:t>存储虚拟化</a:t>
            </a:r>
          </a:p>
        </p:txBody>
      </p:sp>
      <p:sp>
        <p:nvSpPr>
          <p:cNvPr id="10" name="圆角矩形 9"/>
          <p:cNvSpPr/>
          <p:nvPr/>
        </p:nvSpPr>
        <p:spPr>
          <a:xfrm>
            <a:off x="3787344" y="2915806"/>
            <a:ext cx="1426437" cy="1340841"/>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74974" y="4493812"/>
            <a:ext cx="1877437" cy="738664"/>
          </a:xfrm>
          <a:prstGeom prst="rect">
            <a:avLst/>
          </a:prstGeom>
        </p:spPr>
        <p:txBody>
          <a:bodyPr wrap="none">
            <a:spAutoFit/>
          </a:bodyPr>
          <a:lstStyle/>
          <a:p>
            <a:r>
              <a:rPr lang="zh-CN" altLang="en-US" dirty="0">
                <a:solidFill>
                  <a:schemeClr val="tx1">
                    <a:lumMod val="75000"/>
                    <a:lumOff val="25000"/>
                  </a:schemeClr>
                </a:solidFill>
              </a:rPr>
              <a:t>基于</a:t>
            </a:r>
            <a:r>
              <a:rPr lang="zh-CN" altLang="en-US" sz="2400" b="1" dirty="0">
                <a:solidFill>
                  <a:schemeClr val="accent6"/>
                </a:solidFill>
              </a:rPr>
              <a:t>存储设备</a:t>
            </a:r>
            <a:endParaRPr lang="en-US" altLang="zh-CN" sz="2400" b="1" dirty="0">
              <a:solidFill>
                <a:schemeClr val="accent6"/>
              </a:solidFill>
            </a:endParaRPr>
          </a:p>
          <a:p>
            <a:r>
              <a:rPr lang="zh-CN" altLang="en-US" dirty="0">
                <a:solidFill>
                  <a:schemeClr val="tx1">
                    <a:lumMod val="75000"/>
                    <a:lumOff val="25000"/>
                  </a:schemeClr>
                </a:solidFill>
              </a:rPr>
              <a:t>的存储虚拟化</a:t>
            </a:r>
          </a:p>
        </p:txBody>
      </p:sp>
      <p:sp>
        <p:nvSpPr>
          <p:cNvPr id="12" name="圆角矩形 11"/>
          <p:cNvSpPr/>
          <p:nvPr/>
        </p:nvSpPr>
        <p:spPr>
          <a:xfrm>
            <a:off x="6305126" y="2915806"/>
            <a:ext cx="1426437" cy="1340841"/>
          </a:xfrm>
          <a:prstGeom prst="roundRect">
            <a:avLst>
              <a:gd name="adj" fmla="val 544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32965" y="4493812"/>
            <a:ext cx="1492716" cy="738664"/>
          </a:xfrm>
          <a:prstGeom prst="rect">
            <a:avLst/>
          </a:prstGeom>
        </p:spPr>
        <p:txBody>
          <a:bodyPr wrap="none">
            <a:spAutoFit/>
          </a:bodyPr>
          <a:lstStyle/>
          <a:p>
            <a:r>
              <a:rPr lang="zh-CN" altLang="en-US" dirty="0">
                <a:solidFill>
                  <a:schemeClr val="tx1">
                    <a:lumMod val="75000"/>
                    <a:lumOff val="25000"/>
                  </a:schemeClr>
                </a:solidFill>
              </a:rPr>
              <a:t>基于</a:t>
            </a:r>
            <a:r>
              <a:rPr lang="zh-CN" altLang="en-US" sz="2400" b="1" dirty="0">
                <a:solidFill>
                  <a:schemeClr val="accent6"/>
                </a:solidFill>
              </a:rPr>
              <a:t>网络</a:t>
            </a:r>
            <a:r>
              <a:rPr lang="zh-CN" altLang="en-US" dirty="0">
                <a:solidFill>
                  <a:schemeClr val="tx1">
                    <a:lumMod val="75000"/>
                    <a:lumOff val="25000"/>
                  </a:schemeClr>
                </a:solidFill>
              </a:rPr>
              <a:t>的</a:t>
            </a:r>
            <a:endParaRPr lang="en-US" altLang="zh-CN" dirty="0">
              <a:solidFill>
                <a:schemeClr val="tx1">
                  <a:lumMod val="75000"/>
                  <a:lumOff val="25000"/>
                </a:schemeClr>
              </a:solidFill>
            </a:endParaRPr>
          </a:p>
          <a:p>
            <a:r>
              <a:rPr lang="zh-CN" altLang="en-US" dirty="0">
                <a:solidFill>
                  <a:schemeClr val="tx1">
                    <a:lumMod val="75000"/>
                    <a:lumOff val="25000"/>
                  </a:schemeClr>
                </a:solidFill>
              </a:rPr>
              <a:t>存储虚拟化</a:t>
            </a:r>
          </a:p>
        </p:txBody>
      </p:sp>
      <p:grpSp>
        <p:nvGrpSpPr>
          <p:cNvPr id="25" name="组合 24"/>
          <p:cNvGrpSpPr/>
          <p:nvPr/>
        </p:nvGrpSpPr>
        <p:grpSpPr>
          <a:xfrm>
            <a:off x="1574953" y="3206035"/>
            <a:ext cx="790576" cy="779463"/>
            <a:chOff x="-576263" y="2809875"/>
            <a:chExt cx="790576" cy="779463"/>
          </a:xfrm>
        </p:grpSpPr>
        <p:sp>
          <p:nvSpPr>
            <p:cNvPr id="17" name="Freeform 5"/>
            <p:cNvSpPr>
              <a:spLocks noEditPoints="1"/>
            </p:cNvSpPr>
            <p:nvPr/>
          </p:nvSpPr>
          <p:spPr bwMode="auto">
            <a:xfrm>
              <a:off x="-576263" y="2809875"/>
              <a:ext cx="790576" cy="623888"/>
            </a:xfrm>
            <a:custGeom>
              <a:avLst/>
              <a:gdLst>
                <a:gd name="T0" fmla="*/ 197 w 208"/>
                <a:gd name="T1" fmla="*/ 0 h 164"/>
                <a:gd name="T2" fmla="*/ 12 w 208"/>
                <a:gd name="T3" fmla="*/ 0 h 164"/>
                <a:gd name="T4" fmla="*/ 0 w 208"/>
                <a:gd name="T5" fmla="*/ 12 h 164"/>
                <a:gd name="T6" fmla="*/ 0 w 208"/>
                <a:gd name="T7" fmla="*/ 152 h 164"/>
                <a:gd name="T8" fmla="*/ 12 w 208"/>
                <a:gd name="T9" fmla="*/ 164 h 164"/>
                <a:gd name="T10" fmla="*/ 197 w 208"/>
                <a:gd name="T11" fmla="*/ 164 h 164"/>
                <a:gd name="T12" fmla="*/ 208 w 208"/>
                <a:gd name="T13" fmla="*/ 152 h 164"/>
                <a:gd name="T14" fmla="*/ 208 w 208"/>
                <a:gd name="T15" fmla="*/ 12 h 164"/>
                <a:gd name="T16" fmla="*/ 197 w 208"/>
                <a:gd name="T17" fmla="*/ 0 h 164"/>
                <a:gd name="T18" fmla="*/ 189 w 208"/>
                <a:gd name="T19" fmla="*/ 144 h 164"/>
                <a:gd name="T20" fmla="*/ 20 w 208"/>
                <a:gd name="T21" fmla="*/ 144 h 164"/>
                <a:gd name="T22" fmla="*/ 20 w 208"/>
                <a:gd name="T23" fmla="*/ 20 h 164"/>
                <a:gd name="T24" fmla="*/ 189 w 208"/>
                <a:gd name="T25" fmla="*/ 20 h 164"/>
                <a:gd name="T26" fmla="*/ 189 w 208"/>
                <a:gd name="T2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164">
                  <a:moveTo>
                    <a:pt x="197" y="0"/>
                  </a:moveTo>
                  <a:cubicBezTo>
                    <a:pt x="12" y="0"/>
                    <a:pt x="12" y="0"/>
                    <a:pt x="12" y="0"/>
                  </a:cubicBezTo>
                  <a:cubicBezTo>
                    <a:pt x="5" y="0"/>
                    <a:pt x="0" y="6"/>
                    <a:pt x="0" y="12"/>
                  </a:cubicBezTo>
                  <a:cubicBezTo>
                    <a:pt x="0" y="152"/>
                    <a:pt x="0" y="152"/>
                    <a:pt x="0" y="152"/>
                  </a:cubicBezTo>
                  <a:cubicBezTo>
                    <a:pt x="0" y="158"/>
                    <a:pt x="5" y="164"/>
                    <a:pt x="12" y="164"/>
                  </a:cubicBezTo>
                  <a:cubicBezTo>
                    <a:pt x="197" y="164"/>
                    <a:pt x="197" y="164"/>
                    <a:pt x="197" y="164"/>
                  </a:cubicBezTo>
                  <a:cubicBezTo>
                    <a:pt x="203" y="164"/>
                    <a:pt x="208" y="158"/>
                    <a:pt x="208" y="152"/>
                  </a:cubicBezTo>
                  <a:cubicBezTo>
                    <a:pt x="208" y="12"/>
                    <a:pt x="208" y="12"/>
                    <a:pt x="208" y="12"/>
                  </a:cubicBezTo>
                  <a:cubicBezTo>
                    <a:pt x="208" y="6"/>
                    <a:pt x="203" y="0"/>
                    <a:pt x="197" y="0"/>
                  </a:cubicBezTo>
                  <a:close/>
                  <a:moveTo>
                    <a:pt x="189" y="144"/>
                  </a:moveTo>
                  <a:cubicBezTo>
                    <a:pt x="20" y="144"/>
                    <a:pt x="20" y="144"/>
                    <a:pt x="20" y="144"/>
                  </a:cubicBezTo>
                  <a:cubicBezTo>
                    <a:pt x="20" y="20"/>
                    <a:pt x="20" y="20"/>
                    <a:pt x="20" y="20"/>
                  </a:cubicBezTo>
                  <a:cubicBezTo>
                    <a:pt x="189" y="20"/>
                    <a:pt x="189" y="20"/>
                    <a:pt x="189" y="20"/>
                  </a:cubicBezTo>
                  <a:lnTo>
                    <a:pt x="189"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6"/>
            <p:cNvSpPr>
              <a:spLocks/>
            </p:cNvSpPr>
            <p:nvPr/>
          </p:nvSpPr>
          <p:spPr bwMode="auto">
            <a:xfrm>
              <a:off x="-409575" y="3449638"/>
              <a:ext cx="465138" cy="139700"/>
            </a:xfrm>
            <a:custGeom>
              <a:avLst/>
              <a:gdLst>
                <a:gd name="T0" fmla="*/ 110 w 122"/>
                <a:gd name="T1" fmla="*/ 22 h 37"/>
                <a:gd name="T2" fmla="*/ 97 w 122"/>
                <a:gd name="T3" fmla="*/ 22 h 37"/>
                <a:gd name="T4" fmla="*/ 89 w 122"/>
                <a:gd name="T5" fmla="*/ 0 h 37"/>
                <a:gd name="T6" fmla="*/ 32 w 122"/>
                <a:gd name="T7" fmla="*/ 0 h 37"/>
                <a:gd name="T8" fmla="*/ 24 w 122"/>
                <a:gd name="T9" fmla="*/ 22 h 37"/>
                <a:gd name="T10" fmla="*/ 12 w 122"/>
                <a:gd name="T11" fmla="*/ 22 h 37"/>
                <a:gd name="T12" fmla="*/ 0 w 122"/>
                <a:gd name="T13" fmla="*/ 28 h 37"/>
                <a:gd name="T14" fmla="*/ 0 w 122"/>
                <a:gd name="T15" fmla="*/ 32 h 37"/>
                <a:gd name="T16" fmla="*/ 12 w 122"/>
                <a:gd name="T17" fmla="*/ 37 h 37"/>
                <a:gd name="T18" fmla="*/ 110 w 122"/>
                <a:gd name="T19" fmla="*/ 37 h 37"/>
                <a:gd name="T20" fmla="*/ 122 w 122"/>
                <a:gd name="T21" fmla="*/ 32 h 37"/>
                <a:gd name="T22" fmla="*/ 122 w 122"/>
                <a:gd name="T23" fmla="*/ 28 h 37"/>
                <a:gd name="T24" fmla="*/ 110 w 122"/>
                <a:gd name="T25"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37">
                  <a:moveTo>
                    <a:pt x="110" y="22"/>
                  </a:moveTo>
                  <a:cubicBezTo>
                    <a:pt x="97" y="22"/>
                    <a:pt x="97" y="22"/>
                    <a:pt x="97" y="22"/>
                  </a:cubicBezTo>
                  <a:cubicBezTo>
                    <a:pt x="89" y="0"/>
                    <a:pt x="89" y="0"/>
                    <a:pt x="89" y="0"/>
                  </a:cubicBezTo>
                  <a:cubicBezTo>
                    <a:pt x="32" y="0"/>
                    <a:pt x="32" y="0"/>
                    <a:pt x="32" y="0"/>
                  </a:cubicBezTo>
                  <a:cubicBezTo>
                    <a:pt x="24" y="22"/>
                    <a:pt x="24" y="22"/>
                    <a:pt x="24" y="22"/>
                  </a:cubicBezTo>
                  <a:cubicBezTo>
                    <a:pt x="12" y="22"/>
                    <a:pt x="12" y="22"/>
                    <a:pt x="12" y="22"/>
                  </a:cubicBezTo>
                  <a:cubicBezTo>
                    <a:pt x="5" y="22"/>
                    <a:pt x="0" y="25"/>
                    <a:pt x="0" y="28"/>
                  </a:cubicBezTo>
                  <a:cubicBezTo>
                    <a:pt x="0" y="32"/>
                    <a:pt x="0" y="32"/>
                    <a:pt x="0" y="32"/>
                  </a:cubicBezTo>
                  <a:cubicBezTo>
                    <a:pt x="0" y="35"/>
                    <a:pt x="5" y="37"/>
                    <a:pt x="12" y="37"/>
                  </a:cubicBezTo>
                  <a:cubicBezTo>
                    <a:pt x="110" y="37"/>
                    <a:pt x="110" y="37"/>
                    <a:pt x="110" y="37"/>
                  </a:cubicBezTo>
                  <a:cubicBezTo>
                    <a:pt x="117" y="37"/>
                    <a:pt x="122" y="35"/>
                    <a:pt x="122" y="32"/>
                  </a:cubicBezTo>
                  <a:cubicBezTo>
                    <a:pt x="122" y="28"/>
                    <a:pt x="122" y="28"/>
                    <a:pt x="122" y="28"/>
                  </a:cubicBezTo>
                  <a:cubicBezTo>
                    <a:pt x="122" y="25"/>
                    <a:pt x="117" y="22"/>
                    <a:pt x="110"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446088" y="2943225"/>
              <a:ext cx="338138" cy="330200"/>
            </a:xfrm>
            <a:custGeom>
              <a:avLst/>
              <a:gdLst>
                <a:gd name="T0" fmla="*/ 13 w 89"/>
                <a:gd name="T1" fmla="*/ 64 h 87"/>
                <a:gd name="T2" fmla="*/ 8 w 89"/>
                <a:gd name="T3" fmla="*/ 69 h 87"/>
                <a:gd name="T4" fmla="*/ 19 w 89"/>
                <a:gd name="T5" fmla="*/ 81 h 87"/>
                <a:gd name="T6" fmla="*/ 24 w 89"/>
                <a:gd name="T7" fmla="*/ 76 h 87"/>
                <a:gd name="T8" fmla="*/ 36 w 89"/>
                <a:gd name="T9" fmla="*/ 81 h 87"/>
                <a:gd name="T10" fmla="*/ 36 w 89"/>
                <a:gd name="T11" fmla="*/ 87 h 87"/>
                <a:gd name="T12" fmla="*/ 52 w 89"/>
                <a:gd name="T13" fmla="*/ 87 h 87"/>
                <a:gd name="T14" fmla="*/ 52 w 89"/>
                <a:gd name="T15" fmla="*/ 81 h 87"/>
                <a:gd name="T16" fmla="*/ 65 w 89"/>
                <a:gd name="T17" fmla="*/ 76 h 87"/>
                <a:gd name="T18" fmla="*/ 70 w 89"/>
                <a:gd name="T19" fmla="*/ 80 h 87"/>
                <a:gd name="T20" fmla="*/ 81 w 89"/>
                <a:gd name="T21" fmla="*/ 69 h 87"/>
                <a:gd name="T22" fmla="*/ 77 w 89"/>
                <a:gd name="T23" fmla="*/ 65 h 87"/>
                <a:gd name="T24" fmla="*/ 82 w 89"/>
                <a:gd name="T25" fmla="*/ 52 h 87"/>
                <a:gd name="T26" fmla="*/ 89 w 89"/>
                <a:gd name="T27" fmla="*/ 52 h 87"/>
                <a:gd name="T28" fmla="*/ 89 w 89"/>
                <a:gd name="T29" fmla="*/ 36 h 87"/>
                <a:gd name="T30" fmla="*/ 82 w 89"/>
                <a:gd name="T31" fmla="*/ 36 h 87"/>
                <a:gd name="T32" fmla="*/ 77 w 89"/>
                <a:gd name="T33" fmla="*/ 23 h 87"/>
                <a:gd name="T34" fmla="*/ 82 w 89"/>
                <a:gd name="T35" fmla="*/ 18 h 87"/>
                <a:gd name="T36" fmla="*/ 71 w 89"/>
                <a:gd name="T37" fmla="*/ 6 h 87"/>
                <a:gd name="T38" fmla="*/ 65 w 89"/>
                <a:gd name="T39" fmla="*/ 12 h 87"/>
                <a:gd name="T40" fmla="*/ 52 w 89"/>
                <a:gd name="T41" fmla="*/ 6 h 87"/>
                <a:gd name="T42" fmla="*/ 52 w 89"/>
                <a:gd name="T43" fmla="*/ 0 h 87"/>
                <a:gd name="T44" fmla="*/ 36 w 89"/>
                <a:gd name="T45" fmla="*/ 0 h 87"/>
                <a:gd name="T46" fmla="*/ 36 w 89"/>
                <a:gd name="T47" fmla="*/ 6 h 87"/>
                <a:gd name="T48" fmla="*/ 24 w 89"/>
                <a:gd name="T49" fmla="*/ 12 h 87"/>
                <a:gd name="T50" fmla="*/ 18 w 89"/>
                <a:gd name="T51" fmla="*/ 6 h 87"/>
                <a:gd name="T52" fmla="*/ 7 w 89"/>
                <a:gd name="T53" fmla="*/ 18 h 87"/>
                <a:gd name="T54" fmla="*/ 13 w 89"/>
                <a:gd name="T55" fmla="*/ 23 h 87"/>
                <a:gd name="T56" fmla="*/ 7 w 89"/>
                <a:gd name="T57" fmla="*/ 36 h 87"/>
                <a:gd name="T58" fmla="*/ 0 w 89"/>
                <a:gd name="T59" fmla="*/ 36 h 87"/>
                <a:gd name="T60" fmla="*/ 0 w 89"/>
                <a:gd name="T61" fmla="*/ 52 h 87"/>
                <a:gd name="T62" fmla="*/ 7 w 89"/>
                <a:gd name="T63" fmla="*/ 52 h 87"/>
                <a:gd name="T64" fmla="*/ 13 w 89"/>
                <a:gd name="T65" fmla="*/ 64 h 87"/>
                <a:gd name="T66" fmla="*/ 45 w 89"/>
                <a:gd name="T67" fmla="*/ 17 h 87"/>
                <a:gd name="T68" fmla="*/ 72 w 89"/>
                <a:gd name="T69" fmla="*/ 44 h 87"/>
                <a:gd name="T70" fmla="*/ 45 w 89"/>
                <a:gd name="T71" fmla="*/ 71 h 87"/>
                <a:gd name="T72" fmla="*/ 17 w 89"/>
                <a:gd name="T73" fmla="*/ 44 h 87"/>
                <a:gd name="T74" fmla="*/ 45 w 89"/>
                <a:gd name="T75"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87">
                  <a:moveTo>
                    <a:pt x="13" y="64"/>
                  </a:moveTo>
                  <a:cubicBezTo>
                    <a:pt x="8" y="69"/>
                    <a:pt x="8" y="69"/>
                    <a:pt x="8" y="69"/>
                  </a:cubicBezTo>
                  <a:cubicBezTo>
                    <a:pt x="19" y="81"/>
                    <a:pt x="19" y="81"/>
                    <a:pt x="19" y="81"/>
                  </a:cubicBezTo>
                  <a:cubicBezTo>
                    <a:pt x="24" y="76"/>
                    <a:pt x="24" y="76"/>
                    <a:pt x="24" y="76"/>
                  </a:cubicBezTo>
                  <a:cubicBezTo>
                    <a:pt x="28" y="78"/>
                    <a:pt x="32" y="80"/>
                    <a:pt x="36" y="81"/>
                  </a:cubicBezTo>
                  <a:cubicBezTo>
                    <a:pt x="36" y="87"/>
                    <a:pt x="36" y="87"/>
                    <a:pt x="36" y="87"/>
                  </a:cubicBezTo>
                  <a:cubicBezTo>
                    <a:pt x="52" y="87"/>
                    <a:pt x="52" y="87"/>
                    <a:pt x="52" y="87"/>
                  </a:cubicBezTo>
                  <a:cubicBezTo>
                    <a:pt x="52" y="81"/>
                    <a:pt x="52" y="81"/>
                    <a:pt x="52" y="81"/>
                  </a:cubicBezTo>
                  <a:cubicBezTo>
                    <a:pt x="57" y="80"/>
                    <a:pt x="61" y="78"/>
                    <a:pt x="65" y="76"/>
                  </a:cubicBezTo>
                  <a:cubicBezTo>
                    <a:pt x="70" y="80"/>
                    <a:pt x="70" y="80"/>
                    <a:pt x="70" y="80"/>
                  </a:cubicBezTo>
                  <a:cubicBezTo>
                    <a:pt x="81" y="69"/>
                    <a:pt x="81" y="69"/>
                    <a:pt x="81" y="69"/>
                  </a:cubicBezTo>
                  <a:cubicBezTo>
                    <a:pt x="77" y="65"/>
                    <a:pt x="77" y="65"/>
                    <a:pt x="77" y="65"/>
                  </a:cubicBezTo>
                  <a:cubicBezTo>
                    <a:pt x="79" y="61"/>
                    <a:pt x="81" y="56"/>
                    <a:pt x="82" y="52"/>
                  </a:cubicBezTo>
                  <a:cubicBezTo>
                    <a:pt x="89" y="52"/>
                    <a:pt x="89" y="52"/>
                    <a:pt x="89" y="52"/>
                  </a:cubicBezTo>
                  <a:cubicBezTo>
                    <a:pt x="89" y="36"/>
                    <a:pt x="89" y="36"/>
                    <a:pt x="89" y="36"/>
                  </a:cubicBezTo>
                  <a:cubicBezTo>
                    <a:pt x="82" y="36"/>
                    <a:pt x="82" y="36"/>
                    <a:pt x="82" y="36"/>
                  </a:cubicBezTo>
                  <a:cubicBezTo>
                    <a:pt x="81" y="31"/>
                    <a:pt x="79" y="27"/>
                    <a:pt x="77" y="23"/>
                  </a:cubicBezTo>
                  <a:cubicBezTo>
                    <a:pt x="82" y="18"/>
                    <a:pt x="82" y="18"/>
                    <a:pt x="82" y="18"/>
                  </a:cubicBezTo>
                  <a:cubicBezTo>
                    <a:pt x="71" y="6"/>
                    <a:pt x="71" y="6"/>
                    <a:pt x="71" y="6"/>
                  </a:cubicBezTo>
                  <a:cubicBezTo>
                    <a:pt x="65" y="12"/>
                    <a:pt x="65" y="12"/>
                    <a:pt x="65" y="12"/>
                  </a:cubicBezTo>
                  <a:cubicBezTo>
                    <a:pt x="62" y="9"/>
                    <a:pt x="57" y="7"/>
                    <a:pt x="52" y="6"/>
                  </a:cubicBezTo>
                  <a:cubicBezTo>
                    <a:pt x="52" y="0"/>
                    <a:pt x="52" y="0"/>
                    <a:pt x="52" y="0"/>
                  </a:cubicBezTo>
                  <a:cubicBezTo>
                    <a:pt x="36" y="0"/>
                    <a:pt x="36" y="0"/>
                    <a:pt x="36" y="0"/>
                  </a:cubicBezTo>
                  <a:cubicBezTo>
                    <a:pt x="36" y="6"/>
                    <a:pt x="36" y="6"/>
                    <a:pt x="36" y="6"/>
                  </a:cubicBezTo>
                  <a:cubicBezTo>
                    <a:pt x="32" y="7"/>
                    <a:pt x="28" y="9"/>
                    <a:pt x="24" y="12"/>
                  </a:cubicBezTo>
                  <a:cubicBezTo>
                    <a:pt x="18" y="6"/>
                    <a:pt x="18" y="6"/>
                    <a:pt x="18" y="6"/>
                  </a:cubicBezTo>
                  <a:cubicBezTo>
                    <a:pt x="7" y="18"/>
                    <a:pt x="7" y="18"/>
                    <a:pt x="7" y="18"/>
                  </a:cubicBezTo>
                  <a:cubicBezTo>
                    <a:pt x="13" y="23"/>
                    <a:pt x="13" y="23"/>
                    <a:pt x="13" y="23"/>
                  </a:cubicBezTo>
                  <a:cubicBezTo>
                    <a:pt x="10" y="27"/>
                    <a:pt x="8" y="31"/>
                    <a:pt x="7" y="36"/>
                  </a:cubicBezTo>
                  <a:cubicBezTo>
                    <a:pt x="0" y="36"/>
                    <a:pt x="0" y="36"/>
                    <a:pt x="0" y="36"/>
                  </a:cubicBezTo>
                  <a:cubicBezTo>
                    <a:pt x="0" y="52"/>
                    <a:pt x="0" y="52"/>
                    <a:pt x="0" y="52"/>
                  </a:cubicBezTo>
                  <a:cubicBezTo>
                    <a:pt x="7" y="52"/>
                    <a:pt x="7" y="52"/>
                    <a:pt x="7" y="52"/>
                  </a:cubicBezTo>
                  <a:cubicBezTo>
                    <a:pt x="8" y="56"/>
                    <a:pt x="10" y="61"/>
                    <a:pt x="13" y="64"/>
                  </a:cubicBezTo>
                  <a:close/>
                  <a:moveTo>
                    <a:pt x="45" y="17"/>
                  </a:moveTo>
                  <a:cubicBezTo>
                    <a:pt x="60" y="17"/>
                    <a:pt x="72" y="29"/>
                    <a:pt x="72" y="44"/>
                  </a:cubicBezTo>
                  <a:cubicBezTo>
                    <a:pt x="72" y="58"/>
                    <a:pt x="60" y="71"/>
                    <a:pt x="45" y="71"/>
                  </a:cubicBezTo>
                  <a:cubicBezTo>
                    <a:pt x="30" y="71"/>
                    <a:pt x="17" y="58"/>
                    <a:pt x="17" y="44"/>
                  </a:cubicBezTo>
                  <a:cubicBezTo>
                    <a:pt x="17" y="29"/>
                    <a:pt x="30" y="17"/>
                    <a:pt x="45" y="17"/>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noEditPoints="1"/>
            </p:cNvSpPr>
            <p:nvPr/>
          </p:nvSpPr>
          <p:spPr bwMode="auto">
            <a:xfrm>
              <a:off x="-355600" y="3030538"/>
              <a:ext cx="155575" cy="155575"/>
            </a:xfrm>
            <a:custGeom>
              <a:avLst/>
              <a:gdLst>
                <a:gd name="T0" fmla="*/ 20 w 41"/>
                <a:gd name="T1" fmla="*/ 41 h 41"/>
                <a:gd name="T2" fmla="*/ 41 w 41"/>
                <a:gd name="T3" fmla="*/ 21 h 41"/>
                <a:gd name="T4" fmla="*/ 20 w 41"/>
                <a:gd name="T5" fmla="*/ 0 h 41"/>
                <a:gd name="T6" fmla="*/ 0 w 41"/>
                <a:gd name="T7" fmla="*/ 21 h 41"/>
                <a:gd name="T8" fmla="*/ 20 w 41"/>
                <a:gd name="T9" fmla="*/ 41 h 41"/>
                <a:gd name="T10" fmla="*/ 20 w 41"/>
                <a:gd name="T11" fmla="*/ 7 h 41"/>
                <a:gd name="T12" fmla="*/ 34 w 41"/>
                <a:gd name="T13" fmla="*/ 21 h 41"/>
                <a:gd name="T14" fmla="*/ 20 w 41"/>
                <a:gd name="T15" fmla="*/ 34 h 41"/>
                <a:gd name="T16" fmla="*/ 6 w 41"/>
                <a:gd name="T17" fmla="*/ 21 h 41"/>
                <a:gd name="T18" fmla="*/ 20 w 41"/>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41"/>
                  </a:moveTo>
                  <a:cubicBezTo>
                    <a:pt x="32" y="41"/>
                    <a:pt x="41" y="32"/>
                    <a:pt x="41" y="21"/>
                  </a:cubicBezTo>
                  <a:cubicBezTo>
                    <a:pt x="41" y="9"/>
                    <a:pt x="32" y="0"/>
                    <a:pt x="20" y="0"/>
                  </a:cubicBezTo>
                  <a:cubicBezTo>
                    <a:pt x="9" y="0"/>
                    <a:pt x="0" y="9"/>
                    <a:pt x="0" y="21"/>
                  </a:cubicBezTo>
                  <a:cubicBezTo>
                    <a:pt x="0" y="32"/>
                    <a:pt x="9" y="41"/>
                    <a:pt x="20" y="41"/>
                  </a:cubicBezTo>
                  <a:close/>
                  <a:moveTo>
                    <a:pt x="20" y="7"/>
                  </a:moveTo>
                  <a:cubicBezTo>
                    <a:pt x="28" y="7"/>
                    <a:pt x="34" y="13"/>
                    <a:pt x="34" y="21"/>
                  </a:cubicBezTo>
                  <a:cubicBezTo>
                    <a:pt x="34" y="28"/>
                    <a:pt x="28" y="34"/>
                    <a:pt x="20" y="34"/>
                  </a:cubicBezTo>
                  <a:cubicBezTo>
                    <a:pt x="13" y="34"/>
                    <a:pt x="6" y="28"/>
                    <a:pt x="6" y="21"/>
                  </a:cubicBezTo>
                  <a:cubicBezTo>
                    <a:pt x="6" y="13"/>
                    <a:pt x="13" y="7"/>
                    <a:pt x="20" y="7"/>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Oval 9"/>
            <p:cNvSpPr>
              <a:spLocks noChangeArrowheads="1"/>
            </p:cNvSpPr>
            <p:nvPr/>
          </p:nvSpPr>
          <p:spPr bwMode="auto">
            <a:xfrm>
              <a:off x="-306388" y="3079750"/>
              <a:ext cx="57150" cy="57150"/>
            </a:xfrm>
            <a:prstGeom prst="ellipse">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0"/>
            <p:cNvSpPr>
              <a:spLocks noEditPoints="1"/>
            </p:cNvSpPr>
            <p:nvPr/>
          </p:nvSpPr>
          <p:spPr bwMode="auto">
            <a:xfrm>
              <a:off x="-115887" y="3095625"/>
              <a:ext cx="204788" cy="201613"/>
            </a:xfrm>
            <a:custGeom>
              <a:avLst/>
              <a:gdLst>
                <a:gd name="T0" fmla="*/ 0 w 54"/>
                <a:gd name="T1" fmla="*/ 22 h 53"/>
                <a:gd name="T2" fmla="*/ 0 w 54"/>
                <a:gd name="T3" fmla="*/ 32 h 53"/>
                <a:gd name="T4" fmla="*/ 4 w 54"/>
                <a:gd name="T5" fmla="*/ 32 h 53"/>
                <a:gd name="T6" fmla="*/ 7 w 54"/>
                <a:gd name="T7" fmla="*/ 39 h 53"/>
                <a:gd name="T8" fmla="*/ 4 w 54"/>
                <a:gd name="T9" fmla="*/ 43 h 53"/>
                <a:gd name="T10" fmla="*/ 11 w 54"/>
                <a:gd name="T11" fmla="*/ 49 h 53"/>
                <a:gd name="T12" fmla="*/ 14 w 54"/>
                <a:gd name="T13" fmla="*/ 46 h 53"/>
                <a:gd name="T14" fmla="*/ 22 w 54"/>
                <a:gd name="T15" fmla="*/ 49 h 53"/>
                <a:gd name="T16" fmla="*/ 22 w 54"/>
                <a:gd name="T17" fmla="*/ 53 h 53"/>
                <a:gd name="T18" fmla="*/ 31 w 54"/>
                <a:gd name="T19" fmla="*/ 53 h 53"/>
                <a:gd name="T20" fmla="*/ 31 w 54"/>
                <a:gd name="T21" fmla="*/ 50 h 53"/>
                <a:gd name="T22" fmla="*/ 39 w 54"/>
                <a:gd name="T23" fmla="*/ 46 h 53"/>
                <a:gd name="T24" fmla="*/ 42 w 54"/>
                <a:gd name="T25" fmla="*/ 49 h 53"/>
                <a:gd name="T26" fmla="*/ 49 w 54"/>
                <a:gd name="T27" fmla="*/ 42 h 53"/>
                <a:gd name="T28" fmla="*/ 46 w 54"/>
                <a:gd name="T29" fmla="*/ 40 h 53"/>
                <a:gd name="T30" fmla="*/ 50 w 54"/>
                <a:gd name="T31" fmla="*/ 32 h 53"/>
                <a:gd name="T32" fmla="*/ 54 w 54"/>
                <a:gd name="T33" fmla="*/ 32 h 53"/>
                <a:gd name="T34" fmla="*/ 54 w 54"/>
                <a:gd name="T35" fmla="*/ 22 h 53"/>
                <a:gd name="T36" fmla="*/ 50 w 54"/>
                <a:gd name="T37" fmla="*/ 22 h 53"/>
                <a:gd name="T38" fmla="*/ 46 w 54"/>
                <a:gd name="T39" fmla="*/ 14 h 53"/>
                <a:gd name="T40" fmla="*/ 49 w 54"/>
                <a:gd name="T41" fmla="*/ 11 h 53"/>
                <a:gd name="T42" fmla="*/ 43 w 54"/>
                <a:gd name="T43" fmla="*/ 4 h 53"/>
                <a:gd name="T44" fmla="*/ 40 w 54"/>
                <a:gd name="T45" fmla="*/ 7 h 53"/>
                <a:gd name="T46" fmla="*/ 31 w 54"/>
                <a:gd name="T47" fmla="*/ 4 h 53"/>
                <a:gd name="T48" fmla="*/ 31 w 54"/>
                <a:gd name="T49" fmla="*/ 0 h 53"/>
                <a:gd name="T50" fmla="*/ 22 w 54"/>
                <a:gd name="T51" fmla="*/ 0 h 53"/>
                <a:gd name="T52" fmla="*/ 22 w 54"/>
                <a:gd name="T53" fmla="*/ 4 h 53"/>
                <a:gd name="T54" fmla="*/ 14 w 54"/>
                <a:gd name="T55" fmla="*/ 7 h 53"/>
                <a:gd name="T56" fmla="*/ 11 w 54"/>
                <a:gd name="T57" fmla="*/ 4 h 53"/>
                <a:gd name="T58" fmla="*/ 4 w 54"/>
                <a:gd name="T59" fmla="*/ 11 h 53"/>
                <a:gd name="T60" fmla="*/ 7 w 54"/>
                <a:gd name="T61" fmla="*/ 14 h 53"/>
                <a:gd name="T62" fmla="*/ 4 w 54"/>
                <a:gd name="T63" fmla="*/ 22 h 53"/>
                <a:gd name="T64" fmla="*/ 0 w 54"/>
                <a:gd name="T65" fmla="*/ 22 h 53"/>
                <a:gd name="T66" fmla="*/ 27 w 54"/>
                <a:gd name="T67" fmla="*/ 10 h 53"/>
                <a:gd name="T68" fmla="*/ 43 w 54"/>
                <a:gd name="T69" fmla="*/ 27 h 53"/>
                <a:gd name="T70" fmla="*/ 27 w 54"/>
                <a:gd name="T71" fmla="*/ 43 h 53"/>
                <a:gd name="T72" fmla="*/ 10 w 54"/>
                <a:gd name="T73" fmla="*/ 27 h 53"/>
                <a:gd name="T74" fmla="*/ 27 w 54"/>
                <a:gd name="T75" fmla="*/ 1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0" y="22"/>
                  </a:moveTo>
                  <a:cubicBezTo>
                    <a:pt x="0" y="32"/>
                    <a:pt x="0" y="32"/>
                    <a:pt x="0" y="32"/>
                  </a:cubicBezTo>
                  <a:cubicBezTo>
                    <a:pt x="4" y="32"/>
                    <a:pt x="4" y="32"/>
                    <a:pt x="4" y="32"/>
                  </a:cubicBezTo>
                  <a:cubicBezTo>
                    <a:pt x="5" y="35"/>
                    <a:pt x="6" y="37"/>
                    <a:pt x="7" y="39"/>
                  </a:cubicBezTo>
                  <a:cubicBezTo>
                    <a:pt x="4" y="43"/>
                    <a:pt x="4" y="43"/>
                    <a:pt x="4" y="43"/>
                  </a:cubicBezTo>
                  <a:cubicBezTo>
                    <a:pt x="11" y="49"/>
                    <a:pt x="11" y="49"/>
                    <a:pt x="11" y="49"/>
                  </a:cubicBezTo>
                  <a:cubicBezTo>
                    <a:pt x="14" y="46"/>
                    <a:pt x="14" y="46"/>
                    <a:pt x="14" y="46"/>
                  </a:cubicBezTo>
                  <a:cubicBezTo>
                    <a:pt x="16" y="48"/>
                    <a:pt x="19" y="49"/>
                    <a:pt x="22" y="49"/>
                  </a:cubicBezTo>
                  <a:cubicBezTo>
                    <a:pt x="22" y="53"/>
                    <a:pt x="22" y="53"/>
                    <a:pt x="22" y="53"/>
                  </a:cubicBezTo>
                  <a:cubicBezTo>
                    <a:pt x="31" y="53"/>
                    <a:pt x="31" y="53"/>
                    <a:pt x="31" y="53"/>
                  </a:cubicBezTo>
                  <a:cubicBezTo>
                    <a:pt x="31" y="50"/>
                    <a:pt x="31" y="50"/>
                    <a:pt x="31" y="50"/>
                  </a:cubicBezTo>
                  <a:cubicBezTo>
                    <a:pt x="34" y="49"/>
                    <a:pt x="37" y="48"/>
                    <a:pt x="39" y="46"/>
                  </a:cubicBezTo>
                  <a:cubicBezTo>
                    <a:pt x="42" y="49"/>
                    <a:pt x="42" y="49"/>
                    <a:pt x="42" y="49"/>
                  </a:cubicBezTo>
                  <a:cubicBezTo>
                    <a:pt x="49" y="42"/>
                    <a:pt x="49" y="42"/>
                    <a:pt x="49" y="42"/>
                  </a:cubicBezTo>
                  <a:cubicBezTo>
                    <a:pt x="46" y="40"/>
                    <a:pt x="46" y="40"/>
                    <a:pt x="46" y="40"/>
                  </a:cubicBezTo>
                  <a:cubicBezTo>
                    <a:pt x="48" y="37"/>
                    <a:pt x="49" y="35"/>
                    <a:pt x="50" y="32"/>
                  </a:cubicBezTo>
                  <a:cubicBezTo>
                    <a:pt x="54" y="32"/>
                    <a:pt x="54" y="32"/>
                    <a:pt x="54" y="32"/>
                  </a:cubicBezTo>
                  <a:cubicBezTo>
                    <a:pt x="54" y="22"/>
                    <a:pt x="54" y="22"/>
                    <a:pt x="54" y="22"/>
                  </a:cubicBezTo>
                  <a:cubicBezTo>
                    <a:pt x="50" y="22"/>
                    <a:pt x="50" y="22"/>
                    <a:pt x="50" y="22"/>
                  </a:cubicBezTo>
                  <a:cubicBezTo>
                    <a:pt x="49" y="19"/>
                    <a:pt x="48" y="16"/>
                    <a:pt x="46" y="14"/>
                  </a:cubicBezTo>
                  <a:cubicBezTo>
                    <a:pt x="49" y="11"/>
                    <a:pt x="49" y="11"/>
                    <a:pt x="49" y="11"/>
                  </a:cubicBezTo>
                  <a:cubicBezTo>
                    <a:pt x="43" y="4"/>
                    <a:pt x="43" y="4"/>
                    <a:pt x="43" y="4"/>
                  </a:cubicBezTo>
                  <a:cubicBezTo>
                    <a:pt x="40" y="7"/>
                    <a:pt x="40" y="7"/>
                    <a:pt x="40" y="7"/>
                  </a:cubicBezTo>
                  <a:cubicBezTo>
                    <a:pt x="37" y="6"/>
                    <a:pt x="34" y="5"/>
                    <a:pt x="31" y="4"/>
                  </a:cubicBezTo>
                  <a:cubicBezTo>
                    <a:pt x="31" y="0"/>
                    <a:pt x="31" y="0"/>
                    <a:pt x="31" y="0"/>
                  </a:cubicBezTo>
                  <a:cubicBezTo>
                    <a:pt x="22" y="0"/>
                    <a:pt x="22" y="0"/>
                    <a:pt x="22" y="0"/>
                  </a:cubicBezTo>
                  <a:cubicBezTo>
                    <a:pt x="22" y="4"/>
                    <a:pt x="22" y="4"/>
                    <a:pt x="22" y="4"/>
                  </a:cubicBezTo>
                  <a:cubicBezTo>
                    <a:pt x="19" y="5"/>
                    <a:pt x="16" y="6"/>
                    <a:pt x="14" y="7"/>
                  </a:cubicBezTo>
                  <a:cubicBezTo>
                    <a:pt x="11" y="4"/>
                    <a:pt x="11" y="4"/>
                    <a:pt x="11" y="4"/>
                  </a:cubicBezTo>
                  <a:cubicBezTo>
                    <a:pt x="4" y="11"/>
                    <a:pt x="4" y="11"/>
                    <a:pt x="4" y="11"/>
                  </a:cubicBezTo>
                  <a:cubicBezTo>
                    <a:pt x="7" y="14"/>
                    <a:pt x="7" y="14"/>
                    <a:pt x="7" y="14"/>
                  </a:cubicBezTo>
                  <a:cubicBezTo>
                    <a:pt x="6" y="17"/>
                    <a:pt x="5" y="19"/>
                    <a:pt x="4" y="22"/>
                  </a:cubicBezTo>
                  <a:lnTo>
                    <a:pt x="0" y="22"/>
                  </a:lnTo>
                  <a:close/>
                  <a:moveTo>
                    <a:pt x="27" y="10"/>
                  </a:moveTo>
                  <a:cubicBezTo>
                    <a:pt x="36" y="10"/>
                    <a:pt x="43" y="18"/>
                    <a:pt x="43" y="27"/>
                  </a:cubicBezTo>
                  <a:cubicBezTo>
                    <a:pt x="43" y="36"/>
                    <a:pt x="36" y="43"/>
                    <a:pt x="27" y="43"/>
                  </a:cubicBezTo>
                  <a:cubicBezTo>
                    <a:pt x="18" y="43"/>
                    <a:pt x="10" y="36"/>
                    <a:pt x="10" y="27"/>
                  </a:cubicBezTo>
                  <a:cubicBezTo>
                    <a:pt x="10" y="18"/>
                    <a:pt x="18" y="10"/>
                    <a:pt x="27" y="10"/>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1"/>
            <p:cNvSpPr>
              <a:spLocks noEditPoints="1"/>
            </p:cNvSpPr>
            <p:nvPr/>
          </p:nvSpPr>
          <p:spPr bwMode="auto">
            <a:xfrm>
              <a:off x="-61912" y="3148013"/>
              <a:ext cx="93663" cy="95250"/>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4 h 25"/>
                <a:gd name="T12" fmla="*/ 21 w 25"/>
                <a:gd name="T13" fmla="*/ 13 h 25"/>
                <a:gd name="T14" fmla="*/ 13 w 25"/>
                <a:gd name="T15" fmla="*/ 21 h 25"/>
                <a:gd name="T16" fmla="*/ 4 w 25"/>
                <a:gd name="T17" fmla="*/ 13 h 25"/>
                <a:gd name="T18" fmla="*/ 13 w 25"/>
                <a:gd name="T1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4"/>
                  </a:moveTo>
                  <a:cubicBezTo>
                    <a:pt x="17" y="4"/>
                    <a:pt x="21" y="8"/>
                    <a:pt x="21" y="13"/>
                  </a:cubicBezTo>
                  <a:cubicBezTo>
                    <a:pt x="21" y="17"/>
                    <a:pt x="17" y="21"/>
                    <a:pt x="13" y="21"/>
                  </a:cubicBezTo>
                  <a:cubicBezTo>
                    <a:pt x="8" y="21"/>
                    <a:pt x="4" y="17"/>
                    <a:pt x="4" y="13"/>
                  </a:cubicBezTo>
                  <a:cubicBezTo>
                    <a:pt x="4" y="8"/>
                    <a:pt x="8" y="4"/>
                    <a:pt x="13" y="4"/>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12"/>
            <p:cNvSpPr>
              <a:spLocks noChangeArrowheads="1"/>
            </p:cNvSpPr>
            <p:nvPr/>
          </p:nvSpPr>
          <p:spPr bwMode="auto">
            <a:xfrm>
              <a:off x="-31750" y="3178175"/>
              <a:ext cx="33338" cy="34925"/>
            </a:xfrm>
            <a:prstGeom prst="ellipse">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p:cNvGrpSpPr/>
          <p:nvPr/>
        </p:nvGrpSpPr>
        <p:grpSpPr>
          <a:xfrm>
            <a:off x="4176712" y="3179047"/>
            <a:ext cx="647700" cy="790576"/>
            <a:chOff x="-933450" y="3276600"/>
            <a:chExt cx="647700" cy="790576"/>
          </a:xfrm>
        </p:grpSpPr>
        <p:sp>
          <p:nvSpPr>
            <p:cNvPr id="29" name="Freeform 16"/>
            <p:cNvSpPr>
              <a:spLocks/>
            </p:cNvSpPr>
            <p:nvPr/>
          </p:nvSpPr>
          <p:spPr bwMode="auto">
            <a:xfrm>
              <a:off x="-849313" y="3276600"/>
              <a:ext cx="479425" cy="338138"/>
            </a:xfrm>
            <a:custGeom>
              <a:avLst/>
              <a:gdLst>
                <a:gd name="T0" fmla="*/ 44 w 302"/>
                <a:gd name="T1" fmla="*/ 43 h 213"/>
                <a:gd name="T2" fmla="*/ 258 w 302"/>
                <a:gd name="T3" fmla="*/ 43 h 213"/>
                <a:gd name="T4" fmla="*/ 258 w 302"/>
                <a:gd name="T5" fmla="*/ 213 h 213"/>
                <a:gd name="T6" fmla="*/ 302 w 302"/>
                <a:gd name="T7" fmla="*/ 213 h 213"/>
                <a:gd name="T8" fmla="*/ 302 w 302"/>
                <a:gd name="T9" fmla="*/ 0 h 213"/>
                <a:gd name="T10" fmla="*/ 0 w 302"/>
                <a:gd name="T11" fmla="*/ 0 h 213"/>
                <a:gd name="T12" fmla="*/ 0 w 302"/>
                <a:gd name="T13" fmla="*/ 165 h 213"/>
                <a:gd name="T14" fmla="*/ 44 w 302"/>
                <a:gd name="T15" fmla="*/ 165 h 213"/>
                <a:gd name="T16" fmla="*/ 44 w 302"/>
                <a:gd name="T17" fmla="*/ 4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213">
                  <a:moveTo>
                    <a:pt x="44" y="43"/>
                  </a:moveTo>
                  <a:lnTo>
                    <a:pt x="258" y="43"/>
                  </a:lnTo>
                  <a:lnTo>
                    <a:pt x="258" y="213"/>
                  </a:lnTo>
                  <a:lnTo>
                    <a:pt x="302" y="213"/>
                  </a:lnTo>
                  <a:lnTo>
                    <a:pt x="302" y="0"/>
                  </a:lnTo>
                  <a:lnTo>
                    <a:pt x="0" y="0"/>
                  </a:lnTo>
                  <a:lnTo>
                    <a:pt x="0" y="165"/>
                  </a:lnTo>
                  <a:lnTo>
                    <a:pt x="44" y="165"/>
                  </a:lnTo>
                  <a:lnTo>
                    <a:pt x="44" y="43"/>
                  </a:ln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7"/>
            <p:cNvSpPr>
              <a:spLocks/>
            </p:cNvSpPr>
            <p:nvPr/>
          </p:nvSpPr>
          <p:spPr bwMode="auto">
            <a:xfrm>
              <a:off x="-933450" y="3573463"/>
              <a:ext cx="647700" cy="493713"/>
            </a:xfrm>
            <a:custGeom>
              <a:avLst/>
              <a:gdLst>
                <a:gd name="T0" fmla="*/ 383 w 408"/>
                <a:gd name="T1" fmla="*/ 50 h 311"/>
                <a:gd name="T2" fmla="*/ 383 w 408"/>
                <a:gd name="T3" fmla="*/ 261 h 311"/>
                <a:gd name="T4" fmla="*/ 371 w 408"/>
                <a:gd name="T5" fmla="*/ 261 h 311"/>
                <a:gd name="T6" fmla="*/ 371 w 408"/>
                <a:gd name="T7" fmla="*/ 48 h 311"/>
                <a:gd name="T8" fmla="*/ 220 w 408"/>
                <a:gd name="T9" fmla="*/ 48 h 311"/>
                <a:gd name="T10" fmla="*/ 196 w 408"/>
                <a:gd name="T11" fmla="*/ 0 h 311"/>
                <a:gd name="T12" fmla="*/ 0 w 408"/>
                <a:gd name="T13" fmla="*/ 0 h 311"/>
                <a:gd name="T14" fmla="*/ 0 w 408"/>
                <a:gd name="T15" fmla="*/ 261 h 311"/>
                <a:gd name="T16" fmla="*/ 0 w 408"/>
                <a:gd name="T17" fmla="*/ 311 h 311"/>
                <a:gd name="T18" fmla="*/ 371 w 408"/>
                <a:gd name="T19" fmla="*/ 311 h 311"/>
                <a:gd name="T20" fmla="*/ 383 w 408"/>
                <a:gd name="T21" fmla="*/ 311 h 311"/>
                <a:gd name="T22" fmla="*/ 408 w 408"/>
                <a:gd name="T23" fmla="*/ 311 h 311"/>
                <a:gd name="T24" fmla="*/ 408 w 408"/>
                <a:gd name="T25" fmla="*/ 261 h 311"/>
                <a:gd name="T26" fmla="*/ 408 w 408"/>
                <a:gd name="T27" fmla="*/ 50 h 311"/>
                <a:gd name="T28" fmla="*/ 383 w 408"/>
                <a:gd name="T29" fmla="*/ 5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311">
                  <a:moveTo>
                    <a:pt x="383" y="50"/>
                  </a:moveTo>
                  <a:lnTo>
                    <a:pt x="383" y="261"/>
                  </a:lnTo>
                  <a:lnTo>
                    <a:pt x="371" y="261"/>
                  </a:lnTo>
                  <a:lnTo>
                    <a:pt x="371" y="48"/>
                  </a:lnTo>
                  <a:lnTo>
                    <a:pt x="220" y="48"/>
                  </a:lnTo>
                  <a:lnTo>
                    <a:pt x="196" y="0"/>
                  </a:lnTo>
                  <a:lnTo>
                    <a:pt x="0" y="0"/>
                  </a:lnTo>
                  <a:lnTo>
                    <a:pt x="0" y="261"/>
                  </a:lnTo>
                  <a:lnTo>
                    <a:pt x="0" y="311"/>
                  </a:lnTo>
                  <a:lnTo>
                    <a:pt x="371" y="311"/>
                  </a:lnTo>
                  <a:lnTo>
                    <a:pt x="383" y="311"/>
                  </a:lnTo>
                  <a:lnTo>
                    <a:pt x="408" y="311"/>
                  </a:lnTo>
                  <a:lnTo>
                    <a:pt x="408" y="261"/>
                  </a:lnTo>
                  <a:lnTo>
                    <a:pt x="408" y="50"/>
                  </a:lnTo>
                  <a:lnTo>
                    <a:pt x="383"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Rectangle 18"/>
            <p:cNvSpPr>
              <a:spLocks noChangeArrowheads="1"/>
            </p:cNvSpPr>
            <p:nvPr/>
          </p:nvSpPr>
          <p:spPr bwMode="auto">
            <a:xfrm>
              <a:off x="-746125" y="3390900"/>
              <a:ext cx="271463" cy="52388"/>
            </a:xfrm>
            <a:prstGeom prst="rect">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Rectangle 19"/>
            <p:cNvSpPr>
              <a:spLocks noChangeArrowheads="1"/>
            </p:cNvSpPr>
            <p:nvPr/>
          </p:nvSpPr>
          <p:spPr bwMode="auto">
            <a:xfrm>
              <a:off x="-746125" y="3486150"/>
              <a:ext cx="271463" cy="57150"/>
            </a:xfrm>
            <a:prstGeom prst="rect">
              <a:avLst/>
            </a:pr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6664985" y="3153648"/>
            <a:ext cx="828675" cy="831850"/>
            <a:chOff x="-985838" y="3919538"/>
            <a:chExt cx="828675" cy="831850"/>
          </a:xfrm>
        </p:grpSpPr>
        <p:sp>
          <p:nvSpPr>
            <p:cNvPr id="37" name="Freeform 23"/>
            <p:cNvSpPr>
              <a:spLocks/>
            </p:cNvSpPr>
            <p:nvPr/>
          </p:nvSpPr>
          <p:spPr bwMode="auto">
            <a:xfrm>
              <a:off x="-323851" y="4573588"/>
              <a:ext cx="166688" cy="177800"/>
            </a:xfrm>
            <a:custGeom>
              <a:avLst/>
              <a:gdLst>
                <a:gd name="T0" fmla="*/ 41 w 44"/>
                <a:gd name="T1" fmla="*/ 28 h 47"/>
                <a:gd name="T2" fmla="*/ 15 w 44"/>
                <a:gd name="T3" fmla="*/ 0 h 47"/>
                <a:gd name="T4" fmla="*/ 0 w 44"/>
                <a:gd name="T5" fmla="*/ 13 h 47"/>
                <a:gd name="T6" fmla="*/ 24 w 44"/>
                <a:gd name="T7" fmla="*/ 43 h 47"/>
                <a:gd name="T8" fmla="*/ 38 w 44"/>
                <a:gd name="T9" fmla="*/ 44 h 47"/>
                <a:gd name="T10" fmla="*/ 40 w 44"/>
                <a:gd name="T11" fmla="*/ 41 h 47"/>
                <a:gd name="T12" fmla="*/ 41 w 44"/>
                <a:gd name="T13" fmla="*/ 28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41" y="28"/>
                  </a:moveTo>
                  <a:cubicBezTo>
                    <a:pt x="15" y="0"/>
                    <a:pt x="15" y="0"/>
                    <a:pt x="15" y="0"/>
                  </a:cubicBezTo>
                  <a:cubicBezTo>
                    <a:pt x="0" y="13"/>
                    <a:pt x="0" y="13"/>
                    <a:pt x="0" y="13"/>
                  </a:cubicBezTo>
                  <a:cubicBezTo>
                    <a:pt x="24" y="43"/>
                    <a:pt x="24" y="43"/>
                    <a:pt x="24" y="43"/>
                  </a:cubicBezTo>
                  <a:cubicBezTo>
                    <a:pt x="28" y="47"/>
                    <a:pt x="34" y="47"/>
                    <a:pt x="38" y="44"/>
                  </a:cubicBezTo>
                  <a:cubicBezTo>
                    <a:pt x="40" y="41"/>
                    <a:pt x="40" y="41"/>
                    <a:pt x="40" y="41"/>
                  </a:cubicBezTo>
                  <a:cubicBezTo>
                    <a:pt x="44" y="38"/>
                    <a:pt x="44" y="32"/>
                    <a:pt x="41" y="28"/>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noEditPoints="1"/>
            </p:cNvSpPr>
            <p:nvPr/>
          </p:nvSpPr>
          <p:spPr bwMode="auto">
            <a:xfrm>
              <a:off x="-985838" y="3919538"/>
              <a:ext cx="673100" cy="673100"/>
            </a:xfrm>
            <a:custGeom>
              <a:avLst/>
              <a:gdLst>
                <a:gd name="T0" fmla="*/ 102 w 177"/>
                <a:gd name="T1" fmla="*/ 161 h 177"/>
                <a:gd name="T2" fmla="*/ 97 w 177"/>
                <a:gd name="T3" fmla="*/ 104 h 177"/>
                <a:gd name="T4" fmla="*/ 97 w 177"/>
                <a:gd name="T5" fmla="*/ 104 h 177"/>
                <a:gd name="T6" fmla="*/ 97 w 177"/>
                <a:gd name="T7" fmla="*/ 72 h 177"/>
                <a:gd name="T8" fmla="*/ 123 w 177"/>
                <a:gd name="T9" fmla="*/ 72 h 177"/>
                <a:gd name="T10" fmla="*/ 124 w 177"/>
                <a:gd name="T11" fmla="*/ 83 h 177"/>
                <a:gd name="T12" fmla="*/ 139 w 177"/>
                <a:gd name="T13" fmla="*/ 81 h 177"/>
                <a:gd name="T14" fmla="*/ 141 w 177"/>
                <a:gd name="T15" fmla="*/ 81 h 177"/>
                <a:gd name="T16" fmla="*/ 140 w 177"/>
                <a:gd name="T17" fmla="*/ 72 h 177"/>
                <a:gd name="T18" fmla="*/ 158 w 177"/>
                <a:gd name="T19" fmla="*/ 72 h 177"/>
                <a:gd name="T20" fmla="*/ 159 w 177"/>
                <a:gd name="T21" fmla="*/ 86 h 177"/>
                <a:gd name="T22" fmla="*/ 175 w 177"/>
                <a:gd name="T23" fmla="*/ 98 h 177"/>
                <a:gd name="T24" fmla="*/ 177 w 177"/>
                <a:gd name="T25" fmla="*/ 100 h 177"/>
                <a:gd name="T26" fmla="*/ 177 w 177"/>
                <a:gd name="T27" fmla="*/ 89 h 177"/>
                <a:gd name="T28" fmla="*/ 89 w 177"/>
                <a:gd name="T29" fmla="*/ 0 h 177"/>
                <a:gd name="T30" fmla="*/ 0 w 177"/>
                <a:gd name="T31" fmla="*/ 89 h 177"/>
                <a:gd name="T32" fmla="*/ 89 w 177"/>
                <a:gd name="T33" fmla="*/ 177 h 177"/>
                <a:gd name="T34" fmla="*/ 117 w 177"/>
                <a:gd name="T35" fmla="*/ 173 h 177"/>
                <a:gd name="T36" fmla="*/ 102 w 177"/>
                <a:gd name="T37" fmla="*/ 161 h 177"/>
                <a:gd name="T38" fmla="*/ 153 w 177"/>
                <a:gd name="T39" fmla="*/ 59 h 177"/>
                <a:gd name="T40" fmla="*/ 137 w 177"/>
                <a:gd name="T41" fmla="*/ 59 h 177"/>
                <a:gd name="T42" fmla="*/ 108 w 177"/>
                <a:gd name="T43" fmla="*/ 21 h 177"/>
                <a:gd name="T44" fmla="*/ 153 w 177"/>
                <a:gd name="T45" fmla="*/ 59 h 177"/>
                <a:gd name="T46" fmla="*/ 97 w 177"/>
                <a:gd name="T47" fmla="*/ 27 h 177"/>
                <a:gd name="T48" fmla="*/ 120 w 177"/>
                <a:gd name="T49" fmla="*/ 59 h 177"/>
                <a:gd name="T50" fmla="*/ 97 w 177"/>
                <a:gd name="T51" fmla="*/ 59 h 177"/>
                <a:gd name="T52" fmla="*/ 97 w 177"/>
                <a:gd name="T53" fmla="*/ 27 h 177"/>
                <a:gd name="T54" fmla="*/ 70 w 177"/>
                <a:gd name="T55" fmla="*/ 21 h 177"/>
                <a:gd name="T56" fmla="*/ 41 w 177"/>
                <a:gd name="T57" fmla="*/ 59 h 177"/>
                <a:gd name="T58" fmla="*/ 24 w 177"/>
                <a:gd name="T59" fmla="*/ 59 h 177"/>
                <a:gd name="T60" fmla="*/ 70 w 177"/>
                <a:gd name="T61" fmla="*/ 21 h 177"/>
                <a:gd name="T62" fmla="*/ 18 w 177"/>
                <a:gd name="T63" fmla="*/ 89 h 177"/>
                <a:gd name="T64" fmla="*/ 20 w 177"/>
                <a:gd name="T65" fmla="*/ 72 h 177"/>
                <a:gd name="T66" fmla="*/ 37 w 177"/>
                <a:gd name="T67" fmla="*/ 72 h 177"/>
                <a:gd name="T68" fmla="*/ 36 w 177"/>
                <a:gd name="T69" fmla="*/ 89 h 177"/>
                <a:gd name="T70" fmla="*/ 37 w 177"/>
                <a:gd name="T71" fmla="*/ 104 h 177"/>
                <a:gd name="T72" fmla="*/ 20 w 177"/>
                <a:gd name="T73" fmla="*/ 104 h 177"/>
                <a:gd name="T74" fmla="*/ 18 w 177"/>
                <a:gd name="T75" fmla="*/ 89 h 177"/>
                <a:gd name="T76" fmla="*/ 24 w 177"/>
                <a:gd name="T77" fmla="*/ 117 h 177"/>
                <a:gd name="T78" fmla="*/ 40 w 177"/>
                <a:gd name="T79" fmla="*/ 117 h 177"/>
                <a:gd name="T80" fmla="*/ 67 w 177"/>
                <a:gd name="T81" fmla="*/ 156 h 177"/>
                <a:gd name="T82" fmla="*/ 24 w 177"/>
                <a:gd name="T83" fmla="*/ 117 h 177"/>
                <a:gd name="T84" fmla="*/ 81 w 177"/>
                <a:gd name="T85" fmla="*/ 149 h 177"/>
                <a:gd name="T86" fmla="*/ 58 w 177"/>
                <a:gd name="T87" fmla="*/ 117 h 177"/>
                <a:gd name="T88" fmla="*/ 81 w 177"/>
                <a:gd name="T89" fmla="*/ 117 h 177"/>
                <a:gd name="T90" fmla="*/ 81 w 177"/>
                <a:gd name="T91" fmla="*/ 149 h 177"/>
                <a:gd name="T92" fmla="*/ 81 w 177"/>
                <a:gd name="T93" fmla="*/ 104 h 177"/>
                <a:gd name="T94" fmla="*/ 55 w 177"/>
                <a:gd name="T95" fmla="*/ 104 h 177"/>
                <a:gd name="T96" fmla="*/ 54 w 177"/>
                <a:gd name="T97" fmla="*/ 88 h 177"/>
                <a:gd name="T98" fmla="*/ 55 w 177"/>
                <a:gd name="T99" fmla="*/ 72 h 177"/>
                <a:gd name="T100" fmla="*/ 81 w 177"/>
                <a:gd name="T101" fmla="*/ 72 h 177"/>
                <a:gd name="T102" fmla="*/ 81 w 177"/>
                <a:gd name="T103" fmla="*/ 104 h 177"/>
                <a:gd name="T104" fmla="*/ 81 w 177"/>
                <a:gd name="T105" fmla="*/ 59 h 177"/>
                <a:gd name="T106" fmla="*/ 58 w 177"/>
                <a:gd name="T107" fmla="*/ 59 h 177"/>
                <a:gd name="T108" fmla="*/ 81 w 177"/>
                <a:gd name="T109" fmla="*/ 27 h 177"/>
                <a:gd name="T110" fmla="*/ 81 w 177"/>
                <a:gd name="T111" fmla="*/ 5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177">
                  <a:moveTo>
                    <a:pt x="102" y="161"/>
                  </a:moveTo>
                  <a:cubicBezTo>
                    <a:pt x="88" y="145"/>
                    <a:pt x="87" y="122"/>
                    <a:pt x="97" y="104"/>
                  </a:cubicBezTo>
                  <a:cubicBezTo>
                    <a:pt x="97" y="104"/>
                    <a:pt x="97" y="104"/>
                    <a:pt x="97" y="104"/>
                  </a:cubicBezTo>
                  <a:cubicBezTo>
                    <a:pt x="97" y="72"/>
                    <a:pt x="97" y="72"/>
                    <a:pt x="97" y="72"/>
                  </a:cubicBezTo>
                  <a:cubicBezTo>
                    <a:pt x="123" y="72"/>
                    <a:pt x="123" y="72"/>
                    <a:pt x="123" y="72"/>
                  </a:cubicBezTo>
                  <a:cubicBezTo>
                    <a:pt x="123" y="76"/>
                    <a:pt x="123" y="80"/>
                    <a:pt x="124" y="83"/>
                  </a:cubicBezTo>
                  <a:cubicBezTo>
                    <a:pt x="128" y="82"/>
                    <a:pt x="133" y="81"/>
                    <a:pt x="139" y="81"/>
                  </a:cubicBezTo>
                  <a:cubicBezTo>
                    <a:pt x="139" y="81"/>
                    <a:pt x="140" y="81"/>
                    <a:pt x="141" y="81"/>
                  </a:cubicBezTo>
                  <a:cubicBezTo>
                    <a:pt x="141" y="78"/>
                    <a:pt x="141" y="75"/>
                    <a:pt x="140" y="72"/>
                  </a:cubicBezTo>
                  <a:cubicBezTo>
                    <a:pt x="158" y="72"/>
                    <a:pt x="158" y="72"/>
                    <a:pt x="158" y="72"/>
                  </a:cubicBezTo>
                  <a:cubicBezTo>
                    <a:pt x="159" y="77"/>
                    <a:pt x="159" y="81"/>
                    <a:pt x="159" y="86"/>
                  </a:cubicBezTo>
                  <a:cubicBezTo>
                    <a:pt x="165" y="89"/>
                    <a:pt x="171" y="93"/>
                    <a:pt x="175" y="98"/>
                  </a:cubicBezTo>
                  <a:cubicBezTo>
                    <a:pt x="176" y="98"/>
                    <a:pt x="176" y="99"/>
                    <a:pt x="177" y="100"/>
                  </a:cubicBezTo>
                  <a:cubicBezTo>
                    <a:pt x="177" y="96"/>
                    <a:pt x="177" y="92"/>
                    <a:pt x="177" y="89"/>
                  </a:cubicBezTo>
                  <a:cubicBezTo>
                    <a:pt x="177" y="40"/>
                    <a:pt x="138" y="0"/>
                    <a:pt x="89" y="0"/>
                  </a:cubicBezTo>
                  <a:cubicBezTo>
                    <a:pt x="40" y="0"/>
                    <a:pt x="0" y="40"/>
                    <a:pt x="0" y="89"/>
                  </a:cubicBezTo>
                  <a:cubicBezTo>
                    <a:pt x="0" y="138"/>
                    <a:pt x="40" y="177"/>
                    <a:pt x="89" y="177"/>
                  </a:cubicBezTo>
                  <a:cubicBezTo>
                    <a:pt x="99" y="177"/>
                    <a:pt x="108" y="176"/>
                    <a:pt x="117" y="173"/>
                  </a:cubicBezTo>
                  <a:cubicBezTo>
                    <a:pt x="111" y="170"/>
                    <a:pt x="106" y="166"/>
                    <a:pt x="102" y="161"/>
                  </a:cubicBezTo>
                  <a:close/>
                  <a:moveTo>
                    <a:pt x="153" y="59"/>
                  </a:moveTo>
                  <a:cubicBezTo>
                    <a:pt x="137" y="59"/>
                    <a:pt x="137" y="59"/>
                    <a:pt x="137" y="59"/>
                  </a:cubicBezTo>
                  <a:cubicBezTo>
                    <a:pt x="131" y="42"/>
                    <a:pt x="121" y="28"/>
                    <a:pt x="108" y="21"/>
                  </a:cubicBezTo>
                  <a:cubicBezTo>
                    <a:pt x="128" y="26"/>
                    <a:pt x="145" y="41"/>
                    <a:pt x="153" y="59"/>
                  </a:cubicBezTo>
                  <a:close/>
                  <a:moveTo>
                    <a:pt x="97" y="27"/>
                  </a:moveTo>
                  <a:cubicBezTo>
                    <a:pt x="107" y="31"/>
                    <a:pt x="115" y="43"/>
                    <a:pt x="120" y="59"/>
                  </a:cubicBezTo>
                  <a:cubicBezTo>
                    <a:pt x="97" y="59"/>
                    <a:pt x="97" y="59"/>
                    <a:pt x="97" y="59"/>
                  </a:cubicBezTo>
                  <a:lnTo>
                    <a:pt x="97" y="27"/>
                  </a:lnTo>
                  <a:close/>
                  <a:moveTo>
                    <a:pt x="70" y="21"/>
                  </a:moveTo>
                  <a:cubicBezTo>
                    <a:pt x="57" y="28"/>
                    <a:pt x="46" y="42"/>
                    <a:pt x="41" y="59"/>
                  </a:cubicBezTo>
                  <a:cubicBezTo>
                    <a:pt x="24" y="59"/>
                    <a:pt x="24" y="59"/>
                    <a:pt x="24" y="59"/>
                  </a:cubicBezTo>
                  <a:cubicBezTo>
                    <a:pt x="33" y="41"/>
                    <a:pt x="49" y="26"/>
                    <a:pt x="70" y="21"/>
                  </a:cubicBezTo>
                  <a:close/>
                  <a:moveTo>
                    <a:pt x="18" y="89"/>
                  </a:moveTo>
                  <a:cubicBezTo>
                    <a:pt x="18" y="83"/>
                    <a:pt x="19" y="78"/>
                    <a:pt x="20" y="72"/>
                  </a:cubicBezTo>
                  <a:cubicBezTo>
                    <a:pt x="37" y="72"/>
                    <a:pt x="37" y="72"/>
                    <a:pt x="37" y="72"/>
                  </a:cubicBezTo>
                  <a:cubicBezTo>
                    <a:pt x="37" y="78"/>
                    <a:pt x="36" y="83"/>
                    <a:pt x="36" y="89"/>
                  </a:cubicBezTo>
                  <a:cubicBezTo>
                    <a:pt x="36" y="94"/>
                    <a:pt x="36" y="99"/>
                    <a:pt x="37" y="104"/>
                  </a:cubicBezTo>
                  <a:cubicBezTo>
                    <a:pt x="20" y="104"/>
                    <a:pt x="20" y="104"/>
                    <a:pt x="20" y="104"/>
                  </a:cubicBezTo>
                  <a:cubicBezTo>
                    <a:pt x="19" y="99"/>
                    <a:pt x="18" y="94"/>
                    <a:pt x="18" y="89"/>
                  </a:cubicBezTo>
                  <a:close/>
                  <a:moveTo>
                    <a:pt x="24" y="117"/>
                  </a:moveTo>
                  <a:cubicBezTo>
                    <a:pt x="40" y="117"/>
                    <a:pt x="40" y="117"/>
                    <a:pt x="40" y="117"/>
                  </a:cubicBezTo>
                  <a:cubicBezTo>
                    <a:pt x="45" y="134"/>
                    <a:pt x="55" y="148"/>
                    <a:pt x="67" y="156"/>
                  </a:cubicBezTo>
                  <a:cubicBezTo>
                    <a:pt x="48" y="149"/>
                    <a:pt x="32" y="135"/>
                    <a:pt x="24" y="117"/>
                  </a:cubicBezTo>
                  <a:close/>
                  <a:moveTo>
                    <a:pt x="81" y="149"/>
                  </a:moveTo>
                  <a:cubicBezTo>
                    <a:pt x="71" y="145"/>
                    <a:pt x="63" y="133"/>
                    <a:pt x="58" y="117"/>
                  </a:cubicBezTo>
                  <a:cubicBezTo>
                    <a:pt x="81" y="117"/>
                    <a:pt x="81" y="117"/>
                    <a:pt x="81" y="117"/>
                  </a:cubicBezTo>
                  <a:lnTo>
                    <a:pt x="81" y="149"/>
                  </a:lnTo>
                  <a:close/>
                  <a:moveTo>
                    <a:pt x="81" y="104"/>
                  </a:moveTo>
                  <a:cubicBezTo>
                    <a:pt x="55" y="104"/>
                    <a:pt x="55" y="104"/>
                    <a:pt x="55" y="104"/>
                  </a:cubicBezTo>
                  <a:cubicBezTo>
                    <a:pt x="54" y="99"/>
                    <a:pt x="54" y="94"/>
                    <a:pt x="54" y="88"/>
                  </a:cubicBezTo>
                  <a:cubicBezTo>
                    <a:pt x="54" y="83"/>
                    <a:pt x="54" y="77"/>
                    <a:pt x="55" y="72"/>
                  </a:cubicBezTo>
                  <a:cubicBezTo>
                    <a:pt x="81" y="72"/>
                    <a:pt x="81" y="72"/>
                    <a:pt x="81" y="72"/>
                  </a:cubicBezTo>
                  <a:lnTo>
                    <a:pt x="81" y="104"/>
                  </a:lnTo>
                  <a:close/>
                  <a:moveTo>
                    <a:pt x="81" y="59"/>
                  </a:moveTo>
                  <a:cubicBezTo>
                    <a:pt x="58" y="59"/>
                    <a:pt x="58" y="59"/>
                    <a:pt x="58" y="59"/>
                  </a:cubicBezTo>
                  <a:cubicBezTo>
                    <a:pt x="63" y="43"/>
                    <a:pt x="71" y="31"/>
                    <a:pt x="81" y="27"/>
                  </a:cubicBezTo>
                  <a:lnTo>
                    <a:pt x="81"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5"/>
            <p:cNvSpPr>
              <a:spLocks noEditPoints="1"/>
            </p:cNvSpPr>
            <p:nvPr/>
          </p:nvSpPr>
          <p:spPr bwMode="auto">
            <a:xfrm>
              <a:off x="-644526" y="4227513"/>
              <a:ext cx="366713" cy="376238"/>
            </a:xfrm>
            <a:custGeom>
              <a:avLst/>
              <a:gdLst>
                <a:gd name="T0" fmla="*/ 94 w 96"/>
                <a:gd name="T1" fmla="*/ 91 h 99"/>
                <a:gd name="T2" fmla="*/ 82 w 96"/>
                <a:gd name="T3" fmla="*/ 77 h 99"/>
                <a:gd name="T4" fmla="*/ 81 w 96"/>
                <a:gd name="T5" fmla="*/ 20 h 99"/>
                <a:gd name="T6" fmla="*/ 20 w 96"/>
                <a:gd name="T7" fmla="*/ 16 h 99"/>
                <a:gd name="T8" fmla="*/ 16 w 96"/>
                <a:gd name="T9" fmla="*/ 77 h 99"/>
                <a:gd name="T10" fmla="*/ 72 w 96"/>
                <a:gd name="T11" fmla="*/ 85 h 99"/>
                <a:gd name="T12" fmla="*/ 85 w 96"/>
                <a:gd name="T13" fmla="*/ 99 h 99"/>
                <a:gd name="T14" fmla="*/ 94 w 96"/>
                <a:gd name="T15" fmla="*/ 91 h 99"/>
                <a:gd name="T16" fmla="*/ 71 w 96"/>
                <a:gd name="T17" fmla="*/ 74 h 99"/>
                <a:gd name="T18" fmla="*/ 23 w 96"/>
                <a:gd name="T19" fmla="*/ 71 h 99"/>
                <a:gd name="T20" fmla="*/ 26 w 96"/>
                <a:gd name="T21" fmla="*/ 23 h 99"/>
                <a:gd name="T22" fmla="*/ 74 w 96"/>
                <a:gd name="T23" fmla="*/ 26 h 99"/>
                <a:gd name="T24" fmla="*/ 71 w 96"/>
                <a:gd name="T25"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9">
                  <a:moveTo>
                    <a:pt x="94" y="91"/>
                  </a:moveTo>
                  <a:cubicBezTo>
                    <a:pt x="82" y="77"/>
                    <a:pt x="82" y="77"/>
                    <a:pt x="82" y="77"/>
                  </a:cubicBezTo>
                  <a:cubicBezTo>
                    <a:pt x="95" y="60"/>
                    <a:pt x="96" y="36"/>
                    <a:pt x="81" y="20"/>
                  </a:cubicBezTo>
                  <a:cubicBezTo>
                    <a:pt x="65" y="2"/>
                    <a:pt x="38" y="0"/>
                    <a:pt x="20" y="16"/>
                  </a:cubicBezTo>
                  <a:cubicBezTo>
                    <a:pt x="2" y="32"/>
                    <a:pt x="0" y="59"/>
                    <a:pt x="16" y="77"/>
                  </a:cubicBezTo>
                  <a:cubicBezTo>
                    <a:pt x="30" y="93"/>
                    <a:pt x="54" y="96"/>
                    <a:pt x="72" y="85"/>
                  </a:cubicBezTo>
                  <a:cubicBezTo>
                    <a:pt x="85" y="99"/>
                    <a:pt x="85" y="99"/>
                    <a:pt x="85" y="99"/>
                  </a:cubicBezTo>
                  <a:lnTo>
                    <a:pt x="94" y="91"/>
                  </a:lnTo>
                  <a:close/>
                  <a:moveTo>
                    <a:pt x="71" y="74"/>
                  </a:moveTo>
                  <a:cubicBezTo>
                    <a:pt x="57" y="87"/>
                    <a:pt x="35" y="85"/>
                    <a:pt x="23" y="71"/>
                  </a:cubicBezTo>
                  <a:cubicBezTo>
                    <a:pt x="10" y="57"/>
                    <a:pt x="12" y="35"/>
                    <a:pt x="26" y="23"/>
                  </a:cubicBezTo>
                  <a:cubicBezTo>
                    <a:pt x="40" y="10"/>
                    <a:pt x="62" y="12"/>
                    <a:pt x="74" y="26"/>
                  </a:cubicBezTo>
                  <a:cubicBezTo>
                    <a:pt x="87" y="40"/>
                    <a:pt x="85" y="62"/>
                    <a:pt x="71" y="74"/>
                  </a:cubicBezTo>
                  <a:close/>
                </a:path>
              </a:pathLst>
            </a:custGeom>
            <a:solidFill>
              <a:srgbClr val="9BED07"/>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605702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36</a:t>
            </a:fld>
            <a:endParaRPr lang="zh-CN" altLang="en-US" dirty="0"/>
          </a:p>
        </p:txBody>
      </p:sp>
      <p:sp>
        <p:nvSpPr>
          <p:cNvPr id="4"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7.3  </a:t>
            </a:r>
            <a:r>
              <a:rPr lang="zh-CN" altLang="en-US" sz="2400" b="1" spc="225">
                <a:solidFill>
                  <a:schemeClr val="bg1"/>
                </a:solidFill>
                <a:latin typeface="微软雅黑" panose="020B0503020204020204" pitchFamily="34" charset="-122"/>
                <a:ea typeface="微软雅黑" panose="020B0503020204020204" pitchFamily="34" charset="-122"/>
              </a:rPr>
              <a:t>存储虚拟化</a:t>
            </a:r>
          </a:p>
        </p:txBody>
      </p:sp>
      <p:sp>
        <p:nvSpPr>
          <p:cNvPr id="5" name="TextBox 3_1"/>
          <p:cNvSpPr txBox="1"/>
          <p:nvPr/>
        </p:nvSpPr>
        <p:spPr>
          <a:xfrm>
            <a:off x="404049" y="808059"/>
            <a:ext cx="3262432" cy="461665"/>
          </a:xfrm>
          <a:prstGeom prst="rect">
            <a:avLst/>
          </a:prstGeom>
          <a:noFill/>
        </p:spPr>
        <p:txBody>
          <a:bodyPr wrap="none" rtlCol="0">
            <a:spAutoFit/>
          </a:bodyPr>
          <a:lstStyle/>
          <a:p>
            <a:r>
              <a:rPr lang="zh-CN" altLang="en-US" sz="2400" b="1">
                <a:solidFill>
                  <a:schemeClr val="accent6"/>
                </a:solidFill>
              </a:rPr>
              <a:t>基于主机的存储虚拟化</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98321" y="1321248"/>
            <a:ext cx="8367115" cy="923330"/>
          </a:xfrm>
          <a:prstGeom prst="rect">
            <a:avLst/>
          </a:prstGeom>
          <a:solidFill>
            <a:srgbClr val="E8E8E8"/>
          </a:solidFill>
        </p:spPr>
        <p:txBody>
          <a:bodyPr wrap="square">
            <a:spAutoFit/>
          </a:bodyPr>
          <a:lstStyle/>
          <a:p>
            <a:pPr>
              <a:lnSpc>
                <a:spcPct val="150000"/>
              </a:lnSpc>
            </a:pPr>
            <a:r>
              <a:rPr lang="zh-CN" altLang="en-US" dirty="0">
                <a:solidFill>
                  <a:schemeClr val="tx1">
                    <a:lumMod val="75000"/>
                    <a:lumOff val="25000"/>
                  </a:schemeClr>
                </a:solidFill>
              </a:rPr>
              <a:t>基于主机的存储虚拟化，也称基于服务器的存储虚拟化或者基于系统卷管理器的存储虚拟化，其一般是通过</a:t>
            </a:r>
            <a:r>
              <a:rPr lang="zh-CN" altLang="en-US" b="1" dirty="0">
                <a:solidFill>
                  <a:srgbClr val="FF0000"/>
                </a:solidFill>
              </a:rPr>
              <a:t>逻辑卷管理</a:t>
            </a:r>
            <a:r>
              <a:rPr lang="zh-CN" altLang="en-US" dirty="0">
                <a:solidFill>
                  <a:schemeClr val="tx1">
                    <a:lumMod val="75000"/>
                    <a:lumOff val="25000"/>
                  </a:schemeClr>
                </a:solidFill>
              </a:rPr>
              <a:t>来实现的。</a:t>
            </a:r>
          </a:p>
        </p:txBody>
      </p:sp>
      <p:sp>
        <p:nvSpPr>
          <p:cNvPr id="17" name="圆角矩形 16"/>
          <p:cNvSpPr/>
          <p:nvPr/>
        </p:nvSpPr>
        <p:spPr>
          <a:xfrm>
            <a:off x="303626" y="4197910"/>
            <a:ext cx="1226462" cy="1025495"/>
          </a:xfrm>
          <a:prstGeom prst="roundRect">
            <a:avLst>
              <a:gd name="adj" fmla="val 91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730696" y="4197910"/>
            <a:ext cx="1226462" cy="1025495"/>
          </a:xfrm>
          <a:prstGeom prst="roundRect">
            <a:avLst>
              <a:gd name="adj" fmla="val 9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157766" y="4197910"/>
            <a:ext cx="1226462" cy="1025495"/>
          </a:xfrm>
          <a:prstGeom prst="roundRect">
            <a:avLst>
              <a:gd name="adj" fmla="val 91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584836" y="4197910"/>
            <a:ext cx="1226462" cy="1025495"/>
          </a:xfrm>
          <a:prstGeom prst="roundRect">
            <a:avLst>
              <a:gd name="adj" fmla="val 9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011906" y="4197910"/>
            <a:ext cx="1226462" cy="1025495"/>
          </a:xfrm>
          <a:prstGeom prst="roundRect">
            <a:avLst>
              <a:gd name="adj" fmla="val 91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7438974" y="4197910"/>
            <a:ext cx="1226462" cy="1025495"/>
          </a:xfrm>
          <a:prstGeom prst="roundRect">
            <a:avLst>
              <a:gd name="adj" fmla="val 91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4948" y="4384092"/>
            <a:ext cx="1107996" cy="646331"/>
          </a:xfrm>
          <a:prstGeom prst="rect">
            <a:avLst/>
          </a:prstGeom>
        </p:spPr>
        <p:txBody>
          <a:bodyPr wrap="none">
            <a:spAutoFit/>
          </a:bodyPr>
          <a:lstStyle/>
          <a:p>
            <a:pPr algn="ctr"/>
            <a:r>
              <a:rPr lang="zh-CN" altLang="en-US">
                <a:solidFill>
                  <a:schemeClr val="bg1"/>
                </a:solidFill>
              </a:rPr>
              <a:t>数据</a:t>
            </a:r>
            <a:endParaRPr lang="en-US" altLang="zh-CN">
              <a:solidFill>
                <a:schemeClr val="bg1"/>
              </a:solidFill>
            </a:endParaRPr>
          </a:p>
          <a:p>
            <a:pPr algn="ctr"/>
            <a:r>
              <a:rPr lang="zh-CN" altLang="en-US">
                <a:solidFill>
                  <a:schemeClr val="bg1"/>
                </a:solidFill>
              </a:rPr>
              <a:t>存储共享</a:t>
            </a:r>
          </a:p>
        </p:txBody>
      </p:sp>
      <p:sp>
        <p:nvSpPr>
          <p:cNvPr id="12" name="矩形 11"/>
          <p:cNvSpPr/>
          <p:nvPr/>
        </p:nvSpPr>
        <p:spPr>
          <a:xfrm>
            <a:off x="1807534" y="4384092"/>
            <a:ext cx="1107996" cy="646331"/>
          </a:xfrm>
          <a:prstGeom prst="rect">
            <a:avLst/>
          </a:prstGeom>
        </p:spPr>
        <p:txBody>
          <a:bodyPr wrap="none">
            <a:spAutoFit/>
          </a:bodyPr>
          <a:lstStyle/>
          <a:p>
            <a:pPr algn="ctr"/>
            <a:r>
              <a:rPr lang="zh-CN" altLang="en-US">
                <a:solidFill>
                  <a:schemeClr val="bg1"/>
                </a:solidFill>
              </a:rPr>
              <a:t>存储</a:t>
            </a:r>
            <a:endParaRPr lang="en-US" altLang="zh-CN">
              <a:solidFill>
                <a:schemeClr val="bg1"/>
              </a:solidFill>
            </a:endParaRPr>
          </a:p>
          <a:p>
            <a:pPr algn="ctr"/>
            <a:r>
              <a:rPr lang="zh-CN" altLang="en-US">
                <a:solidFill>
                  <a:schemeClr val="bg1"/>
                </a:solidFill>
              </a:rPr>
              <a:t>资源管理</a:t>
            </a:r>
          </a:p>
        </p:txBody>
      </p:sp>
      <p:sp>
        <p:nvSpPr>
          <p:cNvPr id="13" name="矩形 12"/>
          <p:cNvSpPr/>
          <p:nvPr/>
        </p:nvSpPr>
        <p:spPr>
          <a:xfrm>
            <a:off x="3149151" y="4384092"/>
            <a:ext cx="1107996" cy="646331"/>
          </a:xfrm>
          <a:prstGeom prst="rect">
            <a:avLst/>
          </a:prstGeom>
        </p:spPr>
        <p:txBody>
          <a:bodyPr wrap="none">
            <a:spAutoFit/>
          </a:bodyPr>
          <a:lstStyle/>
          <a:p>
            <a:pPr algn="ctr"/>
            <a:r>
              <a:rPr lang="zh-CN" altLang="en-US">
                <a:solidFill>
                  <a:schemeClr val="bg1"/>
                </a:solidFill>
              </a:rPr>
              <a:t>数据复制</a:t>
            </a:r>
            <a:endParaRPr lang="en-US" altLang="zh-CN">
              <a:solidFill>
                <a:schemeClr val="bg1"/>
              </a:solidFill>
            </a:endParaRPr>
          </a:p>
          <a:p>
            <a:pPr algn="ctr"/>
            <a:r>
              <a:rPr lang="zh-CN" altLang="en-US">
                <a:solidFill>
                  <a:schemeClr val="bg1"/>
                </a:solidFill>
              </a:rPr>
              <a:t>及迁移</a:t>
            </a:r>
          </a:p>
        </p:txBody>
      </p:sp>
      <p:sp>
        <p:nvSpPr>
          <p:cNvPr id="14" name="矩形 13"/>
          <p:cNvSpPr/>
          <p:nvPr/>
        </p:nvSpPr>
        <p:spPr>
          <a:xfrm>
            <a:off x="4661777" y="4522591"/>
            <a:ext cx="1107996" cy="369332"/>
          </a:xfrm>
          <a:prstGeom prst="rect">
            <a:avLst/>
          </a:prstGeom>
        </p:spPr>
        <p:txBody>
          <a:bodyPr wrap="none">
            <a:spAutoFit/>
          </a:bodyPr>
          <a:lstStyle/>
          <a:p>
            <a:pPr algn="ctr"/>
            <a:r>
              <a:rPr lang="zh-CN" altLang="en-US">
                <a:solidFill>
                  <a:schemeClr val="bg1"/>
                </a:solidFill>
              </a:rPr>
              <a:t>集群系统</a:t>
            </a:r>
          </a:p>
        </p:txBody>
      </p:sp>
      <p:sp>
        <p:nvSpPr>
          <p:cNvPr id="15" name="矩形 14"/>
          <p:cNvSpPr/>
          <p:nvPr/>
        </p:nvSpPr>
        <p:spPr>
          <a:xfrm>
            <a:off x="6037736" y="4522591"/>
            <a:ext cx="1107996" cy="369332"/>
          </a:xfrm>
          <a:prstGeom prst="rect">
            <a:avLst/>
          </a:prstGeom>
        </p:spPr>
        <p:txBody>
          <a:bodyPr wrap="none">
            <a:spAutoFit/>
          </a:bodyPr>
          <a:lstStyle/>
          <a:p>
            <a:pPr algn="ctr"/>
            <a:r>
              <a:rPr lang="zh-CN" altLang="en-US">
                <a:solidFill>
                  <a:schemeClr val="bg1"/>
                </a:solidFill>
              </a:rPr>
              <a:t>远程备份</a:t>
            </a:r>
          </a:p>
        </p:txBody>
      </p:sp>
      <p:sp>
        <p:nvSpPr>
          <p:cNvPr id="16" name="矩形 15"/>
          <p:cNvSpPr/>
          <p:nvPr/>
        </p:nvSpPr>
        <p:spPr>
          <a:xfrm>
            <a:off x="7506164" y="4522591"/>
            <a:ext cx="1107996" cy="369332"/>
          </a:xfrm>
          <a:prstGeom prst="rect">
            <a:avLst/>
          </a:prstGeom>
        </p:spPr>
        <p:txBody>
          <a:bodyPr wrap="none">
            <a:spAutoFit/>
          </a:bodyPr>
          <a:lstStyle/>
          <a:p>
            <a:pPr algn="ctr"/>
            <a:r>
              <a:rPr lang="zh-CN" altLang="en-US">
                <a:solidFill>
                  <a:schemeClr val="bg1"/>
                </a:solidFill>
              </a:rPr>
              <a:t>灾难恢复</a:t>
            </a:r>
          </a:p>
        </p:txBody>
      </p:sp>
      <p:sp>
        <p:nvSpPr>
          <p:cNvPr id="3" name="矩形 2"/>
          <p:cNvSpPr/>
          <p:nvPr/>
        </p:nvSpPr>
        <p:spPr>
          <a:xfrm>
            <a:off x="300462" y="3595062"/>
            <a:ext cx="1107996" cy="369332"/>
          </a:xfrm>
          <a:prstGeom prst="rect">
            <a:avLst/>
          </a:prstGeom>
        </p:spPr>
        <p:txBody>
          <a:bodyPr wrap="none">
            <a:spAutoFit/>
          </a:bodyPr>
          <a:lstStyle/>
          <a:p>
            <a:r>
              <a:rPr lang="zh-CN" altLang="en-US" dirty="0" smtClean="0">
                <a:solidFill>
                  <a:schemeClr val="tx1">
                    <a:lumMod val="75000"/>
                    <a:lumOff val="25000"/>
                  </a:schemeClr>
                </a:solidFill>
              </a:rPr>
              <a:t>应用场景</a:t>
            </a:r>
            <a:endParaRPr lang="zh-CN" altLang="en-US" dirty="0"/>
          </a:p>
        </p:txBody>
      </p:sp>
    </p:spTree>
    <p:extLst>
      <p:ext uri="{BB962C8B-B14F-4D97-AF65-F5344CB8AC3E}">
        <p14:creationId xmlns:p14="http://schemas.microsoft.com/office/powerpoint/2010/main" val="2963820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7" name="矩形 6"/>
          <p:cNvSpPr/>
          <p:nvPr/>
        </p:nvSpPr>
        <p:spPr>
          <a:xfrm>
            <a:off x="298322" y="1321248"/>
            <a:ext cx="2232608" cy="2031325"/>
          </a:xfrm>
          <a:prstGeom prst="rect">
            <a:avLst/>
          </a:prstGeom>
          <a:solidFill>
            <a:srgbClr val="E8E8E8"/>
          </a:solidFill>
        </p:spPr>
        <p:txBody>
          <a:bodyPr wrap="square">
            <a:spAutoFit/>
          </a:bodyPr>
          <a:lstStyle/>
          <a:p>
            <a:pPr marL="285750" indent="-285750">
              <a:buFont typeface="Wingdings" panose="05000000000000000000" pitchFamily="2" charset="2"/>
              <a:buChar char="ü"/>
            </a:pPr>
            <a:r>
              <a:rPr lang="zh-CN" altLang="en-US" dirty="0"/>
              <a:t>不需要硬件支持，不修改现有系统架构 </a:t>
            </a:r>
          </a:p>
          <a:p>
            <a:pPr marL="285750" indent="-285750">
              <a:buFont typeface="Wingdings" panose="05000000000000000000" pitchFamily="2" charset="2"/>
              <a:buChar char="ü"/>
            </a:pPr>
            <a:r>
              <a:rPr lang="zh-CN" altLang="en-US" dirty="0"/>
              <a:t>虚拟</a:t>
            </a:r>
            <a:r>
              <a:rPr lang="zh-CN" altLang="en-US" dirty="0" smtClean="0"/>
              <a:t>化层作为扩展的驱动模块，以软件形式嵌入操作系统</a:t>
            </a:r>
            <a:endParaRPr lang="zh-CN" altLang="en-US" dirty="0"/>
          </a:p>
        </p:txBody>
      </p:sp>
      <p:sp>
        <p:nvSpPr>
          <p:cNvPr id="27" name="矩形 26"/>
          <p:cNvSpPr/>
          <p:nvPr/>
        </p:nvSpPr>
        <p:spPr>
          <a:xfrm>
            <a:off x="247045" y="919469"/>
            <a:ext cx="8358570" cy="369332"/>
          </a:xfrm>
          <a:prstGeom prst="rect">
            <a:avLst/>
          </a:prstGeom>
          <a:solidFill>
            <a:schemeClr val="bg1">
              <a:lumMod val="85000"/>
            </a:schemeClr>
          </a:solidFill>
        </p:spPr>
        <p:txBody>
          <a:bodyPr wrap="square">
            <a:spAutoFit/>
          </a:bodyPr>
          <a:lstStyle/>
          <a:p>
            <a:pPr marL="285750" lvl="0" indent="-285750">
              <a:buFont typeface="Wingdings" panose="05000000000000000000" pitchFamily="2" charset="2"/>
              <a:buChar char="Ø"/>
              <a:defRPr/>
            </a:pPr>
            <a:r>
              <a:rPr lang="zh-CN" altLang="en-US" b="1" dirty="0"/>
              <a:t>优点</a:t>
            </a:r>
          </a:p>
        </p:txBody>
      </p:sp>
      <p:sp>
        <p:nvSpPr>
          <p:cNvPr id="28" name="矩形 27"/>
          <p:cNvSpPr/>
          <p:nvPr/>
        </p:nvSpPr>
        <p:spPr>
          <a:xfrm>
            <a:off x="298322" y="3661578"/>
            <a:ext cx="2232608" cy="2308324"/>
          </a:xfrm>
          <a:prstGeom prst="rect">
            <a:avLst/>
          </a:prstGeom>
          <a:solidFill>
            <a:srgbClr val="E8E8E8"/>
          </a:solidFill>
        </p:spPr>
        <p:txBody>
          <a:bodyPr wrap="square">
            <a:spAutoFit/>
          </a:bodyPr>
          <a:lstStyle/>
          <a:p>
            <a:r>
              <a:rPr lang="zh-CN" altLang="en-US" dirty="0"/>
              <a:t>占用主机资源，降低应用性能 </a:t>
            </a:r>
          </a:p>
          <a:p>
            <a:endParaRPr lang="zh-CN" altLang="en-US" dirty="0"/>
          </a:p>
          <a:p>
            <a:r>
              <a:rPr lang="zh-CN" altLang="en-US" dirty="0"/>
              <a:t>存在操作系统和应用的兼容性问题 </a:t>
            </a:r>
            <a:endParaRPr lang="en-US" altLang="zh-CN" dirty="0"/>
          </a:p>
          <a:p>
            <a:endParaRPr lang="en-US" altLang="zh-CN" dirty="0"/>
          </a:p>
          <a:p>
            <a:r>
              <a:rPr lang="zh-CN" altLang="en-US" dirty="0"/>
              <a:t>主机升级、维护、扩展、迁移复杂</a:t>
            </a:r>
          </a:p>
        </p:txBody>
      </p:sp>
      <p:sp>
        <p:nvSpPr>
          <p:cNvPr id="29" name="矩形 28"/>
          <p:cNvSpPr/>
          <p:nvPr/>
        </p:nvSpPr>
        <p:spPr>
          <a:xfrm>
            <a:off x="247045" y="3352399"/>
            <a:ext cx="8358570" cy="369332"/>
          </a:xfrm>
          <a:prstGeom prst="rect">
            <a:avLst/>
          </a:prstGeom>
          <a:solidFill>
            <a:schemeClr val="bg1">
              <a:lumMod val="85000"/>
            </a:schemeClr>
          </a:solidFill>
        </p:spPr>
        <p:txBody>
          <a:bodyPr wrap="square">
            <a:spAutoFit/>
          </a:bodyPr>
          <a:lstStyle/>
          <a:p>
            <a:pPr marL="285750" lvl="0" indent="-285750">
              <a:buFont typeface="Wingdings" panose="05000000000000000000" pitchFamily="2" charset="2"/>
              <a:buChar char="Ø"/>
              <a:defRPr/>
            </a:pPr>
            <a:r>
              <a:rPr lang="zh-CN" altLang="en-US" b="1" dirty="0"/>
              <a:t>缺点</a:t>
            </a:r>
          </a:p>
        </p:txBody>
      </p:sp>
      <p:pic>
        <p:nvPicPr>
          <p:cNvPr id="3" name="图片 2"/>
          <p:cNvPicPr>
            <a:picLocks noChangeAspect="1"/>
          </p:cNvPicPr>
          <p:nvPr/>
        </p:nvPicPr>
        <p:blipFill>
          <a:blip r:embed="rId2"/>
          <a:stretch>
            <a:fillRect/>
          </a:stretch>
        </p:blipFill>
        <p:spPr>
          <a:xfrm>
            <a:off x="2752507" y="1559964"/>
            <a:ext cx="6391493" cy="4203227"/>
          </a:xfrm>
          <a:prstGeom prst="rect">
            <a:avLst/>
          </a:prstGeom>
        </p:spPr>
      </p:pic>
      <p:sp>
        <p:nvSpPr>
          <p:cNvPr id="9" name="矩形 8">
            <a:extLst>
              <a:ext uri="{FF2B5EF4-FFF2-40B4-BE49-F238E27FC236}">
                <a16:creationId xmlns:a16="http://schemas.microsoft.com/office/drawing/2014/main" id="{9C66E9F2-5DDB-4705-8390-3DF8F9F1CFA8}"/>
              </a:ext>
            </a:extLst>
          </p:cNvPr>
          <p:cNvSpPr/>
          <p:nvPr/>
        </p:nvSpPr>
        <p:spPr>
          <a:xfrm>
            <a:off x="6797089" y="3259769"/>
            <a:ext cx="2232608" cy="923330"/>
          </a:xfrm>
          <a:prstGeom prst="rect">
            <a:avLst/>
          </a:prstGeom>
          <a:solidFill>
            <a:srgbClr val="E8E8E8"/>
          </a:solidFill>
        </p:spPr>
        <p:txBody>
          <a:bodyPr wrap="square">
            <a:spAutoFit/>
          </a:bodyPr>
          <a:lstStyle/>
          <a:p>
            <a:r>
              <a:rPr lang="zh-CN" altLang="en-US" dirty="0"/>
              <a:t>代表产品：</a:t>
            </a:r>
            <a:endParaRPr lang="en-US" altLang="zh-CN" dirty="0"/>
          </a:p>
          <a:p>
            <a:r>
              <a:rPr lang="en-US" altLang="zh-CN" dirty="0"/>
              <a:t>Symantec Veritas Volume Manager</a:t>
            </a:r>
            <a:endParaRPr lang="zh-CN" altLang="en-US" dirty="0"/>
          </a:p>
        </p:txBody>
      </p:sp>
    </p:spTree>
    <p:extLst>
      <p:ext uri="{BB962C8B-B14F-4D97-AF65-F5344CB8AC3E}">
        <p14:creationId xmlns:p14="http://schemas.microsoft.com/office/powerpoint/2010/main" val="29835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P spid="29"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7" name="矩形 6"/>
          <p:cNvSpPr/>
          <p:nvPr/>
        </p:nvSpPr>
        <p:spPr>
          <a:xfrm>
            <a:off x="471124" y="1293134"/>
            <a:ext cx="8134491" cy="646331"/>
          </a:xfrm>
          <a:prstGeom prst="rect">
            <a:avLst/>
          </a:prstGeom>
          <a:solidFill>
            <a:srgbClr val="E8E8E8"/>
          </a:solidFill>
        </p:spPr>
        <p:txBody>
          <a:bodyPr wrap="square">
            <a:spAutoFit/>
          </a:bodyPr>
          <a:lstStyle/>
          <a:p>
            <a:r>
              <a:rPr lang="zh-CN" altLang="en-US" dirty="0"/>
              <a:t>该技术通过在存储设备上添加虚拟化功能实现，可以将一个阵列上的存储容量 划分为多个存储空间</a:t>
            </a:r>
            <a:r>
              <a:rPr lang="en-US" altLang="zh-CN" b="1" dirty="0"/>
              <a:t>(LUN)</a:t>
            </a:r>
            <a:r>
              <a:rPr lang="zh-CN" altLang="en-US" dirty="0"/>
              <a:t>，供不同的主机系统访问</a:t>
            </a:r>
            <a:endParaRPr lang="en-US" altLang="zh-CN" dirty="0"/>
          </a:p>
        </p:txBody>
      </p:sp>
      <p:sp>
        <p:nvSpPr>
          <p:cNvPr id="27" name="矩形 26"/>
          <p:cNvSpPr/>
          <p:nvPr/>
        </p:nvSpPr>
        <p:spPr>
          <a:xfrm>
            <a:off x="247045" y="919469"/>
            <a:ext cx="8358570" cy="369332"/>
          </a:xfrm>
          <a:prstGeom prst="rect">
            <a:avLst/>
          </a:prstGeom>
          <a:solidFill>
            <a:schemeClr val="bg1">
              <a:lumMod val="85000"/>
            </a:schemeClr>
          </a:solidFill>
        </p:spPr>
        <p:txBody>
          <a:bodyPr wrap="square">
            <a:spAutoFit/>
          </a:bodyPr>
          <a:lstStyle/>
          <a:p>
            <a:pPr marL="285750" lvl="0" indent="-285750">
              <a:buFont typeface="Wingdings" panose="05000000000000000000" pitchFamily="2" charset="2"/>
              <a:buChar char="Ø"/>
              <a:defRPr/>
            </a:pPr>
            <a:r>
              <a:rPr lang="zh-CN" altLang="en-US" dirty="0"/>
              <a:t>基于存储设备的存储虚拟化</a:t>
            </a:r>
          </a:p>
        </p:txBody>
      </p:sp>
      <p:sp>
        <p:nvSpPr>
          <p:cNvPr id="3" name="矩形 2">
            <a:extLst>
              <a:ext uri="{FF2B5EF4-FFF2-40B4-BE49-F238E27FC236}">
                <a16:creationId xmlns:a16="http://schemas.microsoft.com/office/drawing/2014/main" id="{9C1629F9-1456-41B3-B923-722563DA0415}"/>
              </a:ext>
            </a:extLst>
          </p:cNvPr>
          <p:cNvSpPr/>
          <p:nvPr/>
        </p:nvSpPr>
        <p:spPr>
          <a:xfrm>
            <a:off x="590309" y="3351807"/>
            <a:ext cx="7801337" cy="923330"/>
          </a:xfrm>
          <a:prstGeom prst="rect">
            <a:avLst/>
          </a:prstGeom>
        </p:spPr>
        <p:txBody>
          <a:bodyPr wrap="square">
            <a:spAutoFit/>
          </a:bodyPr>
          <a:lstStyle/>
          <a:p>
            <a:r>
              <a:rPr lang="zh-CN" altLang="en-US" dirty="0"/>
              <a:t>当有多个主机服务器需要访问同一个磁盘阵列时，可以使用基于存储设备的存储虚拟化技术 </a:t>
            </a:r>
          </a:p>
          <a:p>
            <a:r>
              <a:rPr lang="zh-CN" altLang="en-US" dirty="0"/>
              <a:t> </a:t>
            </a:r>
          </a:p>
        </p:txBody>
      </p:sp>
      <p:sp>
        <p:nvSpPr>
          <p:cNvPr id="8" name="矩形 7">
            <a:extLst>
              <a:ext uri="{FF2B5EF4-FFF2-40B4-BE49-F238E27FC236}">
                <a16:creationId xmlns:a16="http://schemas.microsoft.com/office/drawing/2014/main" id="{C0F9B195-6D15-48E4-954F-0221EE05CEDA}"/>
              </a:ext>
            </a:extLst>
          </p:cNvPr>
          <p:cNvSpPr/>
          <p:nvPr/>
        </p:nvSpPr>
        <p:spPr>
          <a:xfrm>
            <a:off x="199435" y="2984830"/>
            <a:ext cx="8358570" cy="369332"/>
          </a:xfrm>
          <a:prstGeom prst="rect">
            <a:avLst/>
          </a:prstGeom>
          <a:solidFill>
            <a:schemeClr val="bg1">
              <a:lumMod val="85000"/>
            </a:schemeClr>
          </a:solidFill>
        </p:spPr>
        <p:txBody>
          <a:bodyPr wrap="square">
            <a:spAutoFit/>
          </a:bodyPr>
          <a:lstStyle/>
          <a:p>
            <a:pPr lvl="0">
              <a:defRPr/>
            </a:pPr>
            <a:r>
              <a:rPr lang="zh-CN" altLang="en-US" dirty="0"/>
              <a:t>应用场景</a:t>
            </a:r>
          </a:p>
        </p:txBody>
      </p:sp>
    </p:spTree>
    <p:extLst>
      <p:ext uri="{BB962C8B-B14F-4D97-AF65-F5344CB8AC3E}">
        <p14:creationId xmlns:p14="http://schemas.microsoft.com/office/powerpoint/2010/main" val="159997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7" name="矩形 6"/>
          <p:cNvSpPr/>
          <p:nvPr/>
        </p:nvSpPr>
        <p:spPr>
          <a:xfrm>
            <a:off x="247045" y="1238023"/>
            <a:ext cx="2365526" cy="1200329"/>
          </a:xfrm>
          <a:prstGeom prst="rect">
            <a:avLst/>
          </a:prstGeom>
          <a:solidFill>
            <a:srgbClr val="E8E8E8"/>
          </a:solidFill>
        </p:spPr>
        <p:txBody>
          <a:bodyPr wrap="square">
            <a:spAutoFit/>
          </a:bodyPr>
          <a:lstStyle/>
          <a:p>
            <a:pPr marL="285750" indent="-285750">
              <a:buFont typeface="Wingdings" panose="05000000000000000000" pitchFamily="2" charset="2"/>
              <a:buChar char="ü"/>
            </a:pPr>
            <a:r>
              <a:rPr lang="zh-CN" altLang="en-US" dirty="0"/>
              <a:t>与主机无关，不占用主机资源 </a:t>
            </a:r>
          </a:p>
          <a:p>
            <a:endParaRPr lang="zh-CN" altLang="en-US" dirty="0"/>
          </a:p>
          <a:p>
            <a:pPr marL="285750" indent="-285750">
              <a:buFont typeface="Wingdings" panose="05000000000000000000" pitchFamily="2" charset="2"/>
              <a:buChar char="ü"/>
            </a:pPr>
            <a:r>
              <a:rPr lang="zh-CN" altLang="en-US" dirty="0"/>
              <a:t>数据管理功能丰富  </a:t>
            </a:r>
          </a:p>
        </p:txBody>
      </p:sp>
      <p:sp>
        <p:nvSpPr>
          <p:cNvPr id="27" name="矩形 26"/>
          <p:cNvSpPr/>
          <p:nvPr/>
        </p:nvSpPr>
        <p:spPr>
          <a:xfrm>
            <a:off x="247045" y="854153"/>
            <a:ext cx="8358570"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Ø"/>
            </a:pPr>
            <a:r>
              <a:rPr lang="zh-CN" altLang="en-US" dirty="0"/>
              <a:t>优点 </a:t>
            </a:r>
          </a:p>
        </p:txBody>
      </p:sp>
      <p:sp>
        <p:nvSpPr>
          <p:cNvPr id="8" name="矩形 7"/>
          <p:cNvSpPr/>
          <p:nvPr/>
        </p:nvSpPr>
        <p:spPr>
          <a:xfrm>
            <a:off x="224201" y="3899865"/>
            <a:ext cx="2365526" cy="1754326"/>
          </a:xfrm>
          <a:prstGeom prst="rect">
            <a:avLst/>
          </a:prstGeom>
          <a:solidFill>
            <a:srgbClr val="E8E8E8"/>
          </a:solidFill>
        </p:spPr>
        <p:txBody>
          <a:bodyPr wrap="square">
            <a:spAutoFit/>
          </a:bodyPr>
          <a:lstStyle/>
          <a:p>
            <a:pPr marL="285750" indent="-285750">
              <a:buFont typeface="Wingdings" panose="05000000000000000000" pitchFamily="2" charset="2"/>
              <a:buChar char="ü"/>
            </a:pPr>
            <a:r>
              <a:rPr lang="zh-CN" altLang="en-US" dirty="0"/>
              <a:t>一般只能实现对设备内磁盘的虚拟化 </a:t>
            </a:r>
          </a:p>
          <a:p>
            <a:endParaRPr lang="zh-CN" altLang="en-US" dirty="0"/>
          </a:p>
          <a:p>
            <a:pPr marL="285750" indent="-285750">
              <a:buFont typeface="Wingdings" panose="05000000000000000000" pitchFamily="2" charset="2"/>
              <a:buChar char="ü"/>
            </a:pPr>
            <a:r>
              <a:rPr lang="zh-CN" altLang="en-US" dirty="0"/>
              <a:t>不同厂商间的数据管理功能不能互操作 </a:t>
            </a:r>
            <a:r>
              <a:rPr lang="zh-CN" altLang="en-US" dirty="0" smtClean="0"/>
              <a:t>，扩展性差</a:t>
            </a:r>
            <a:endParaRPr lang="zh-CN" altLang="en-US" dirty="0"/>
          </a:p>
        </p:txBody>
      </p:sp>
      <p:sp>
        <p:nvSpPr>
          <p:cNvPr id="9" name="矩形 8"/>
          <p:cNvSpPr/>
          <p:nvPr/>
        </p:nvSpPr>
        <p:spPr>
          <a:xfrm>
            <a:off x="247045" y="3514789"/>
            <a:ext cx="8358570"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Ø"/>
            </a:pPr>
            <a:r>
              <a:rPr lang="zh-CN" altLang="en-US" dirty="0"/>
              <a:t>缺点 </a:t>
            </a:r>
          </a:p>
        </p:txBody>
      </p:sp>
      <p:pic>
        <p:nvPicPr>
          <p:cNvPr id="10" name="图片 9"/>
          <p:cNvPicPr>
            <a:picLocks noChangeAspect="1"/>
          </p:cNvPicPr>
          <p:nvPr/>
        </p:nvPicPr>
        <p:blipFill>
          <a:blip r:embed="rId2"/>
          <a:stretch>
            <a:fillRect/>
          </a:stretch>
        </p:blipFill>
        <p:spPr>
          <a:xfrm>
            <a:off x="3534399" y="1519953"/>
            <a:ext cx="5332015" cy="3539005"/>
          </a:xfrm>
          <a:prstGeom prst="rect">
            <a:avLst/>
          </a:prstGeom>
        </p:spPr>
      </p:pic>
      <p:sp>
        <p:nvSpPr>
          <p:cNvPr id="11" name="矩形 10">
            <a:extLst>
              <a:ext uri="{FF2B5EF4-FFF2-40B4-BE49-F238E27FC236}">
                <a16:creationId xmlns:a16="http://schemas.microsoft.com/office/drawing/2014/main" id="{14384AE2-4073-44D6-A507-06BF448B2F6A}"/>
              </a:ext>
            </a:extLst>
          </p:cNvPr>
          <p:cNvSpPr/>
          <p:nvPr/>
        </p:nvSpPr>
        <p:spPr>
          <a:xfrm>
            <a:off x="6531429" y="2720185"/>
            <a:ext cx="2365526" cy="1477328"/>
          </a:xfrm>
          <a:prstGeom prst="rect">
            <a:avLst/>
          </a:prstGeom>
          <a:solidFill>
            <a:srgbClr val="E8E8E8"/>
          </a:solidFill>
        </p:spPr>
        <p:txBody>
          <a:bodyPr wrap="square">
            <a:spAutoFit/>
          </a:bodyPr>
          <a:lstStyle/>
          <a:p>
            <a:r>
              <a:rPr lang="zh-CN" altLang="en-US" dirty="0"/>
              <a:t>代表产品：</a:t>
            </a:r>
            <a:endParaRPr lang="en-US" altLang="zh-CN" dirty="0"/>
          </a:p>
          <a:p>
            <a:r>
              <a:rPr lang="en-US" altLang="zh-CN" dirty="0"/>
              <a:t>HP EVA</a:t>
            </a:r>
          </a:p>
          <a:p>
            <a:r>
              <a:rPr lang="en-US" altLang="zh-CN" dirty="0"/>
              <a:t>H3C IX</a:t>
            </a:r>
            <a:r>
              <a:rPr lang="zh-CN" altLang="en-US" dirty="0"/>
              <a:t>系列</a:t>
            </a:r>
            <a:endParaRPr lang="en-US" altLang="zh-CN" dirty="0"/>
          </a:p>
          <a:p>
            <a:r>
              <a:rPr lang="en-US" altLang="zh-CN" dirty="0"/>
              <a:t>HDS TagmaStor</a:t>
            </a:r>
          </a:p>
          <a:p>
            <a:r>
              <a:rPr lang="en-US" altLang="zh-CN" dirty="0"/>
              <a:t>SUN 6920</a:t>
            </a:r>
            <a:r>
              <a:rPr lang="zh-CN" altLang="en-US" dirty="0"/>
              <a:t>系列</a:t>
            </a:r>
          </a:p>
        </p:txBody>
      </p:sp>
    </p:spTree>
    <p:extLst>
      <p:ext uri="{BB962C8B-B14F-4D97-AF65-F5344CB8AC3E}">
        <p14:creationId xmlns:p14="http://schemas.microsoft.com/office/powerpoint/2010/main" val="361300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8" grpId="0" animBg="1"/>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a:t>
            </a:fld>
            <a:endParaRPr lang="zh-CN" altLang="en-US" dirty="0"/>
          </a:p>
        </p:txBody>
      </p:sp>
      <p:sp>
        <p:nvSpPr>
          <p:cNvPr id="13" name="Rectangle 2_1"/>
          <p:cNvSpPr/>
          <p:nvPr/>
        </p:nvSpPr>
        <p:spPr>
          <a:xfrm>
            <a:off x="199435" y="96020"/>
            <a:ext cx="2661306"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7.1  </a:t>
            </a:r>
            <a:r>
              <a:rPr lang="zh-CN" altLang="en-US" sz="2400" b="1" spc="225" dirty="0">
                <a:solidFill>
                  <a:schemeClr val="bg1"/>
                </a:solidFill>
                <a:latin typeface="微软雅黑" panose="020B0503020204020204" pitchFamily="34" charset="-122"/>
                <a:ea typeface="微软雅黑" panose="020B0503020204020204" pitchFamily="34" charset="-122"/>
              </a:rPr>
              <a:t>虚拟化技术</a:t>
            </a:r>
          </a:p>
        </p:txBody>
      </p:sp>
      <p:sp>
        <p:nvSpPr>
          <p:cNvPr id="6" name="AutoShape 8">
            <a:extLst>
              <a:ext uri="{FF2B5EF4-FFF2-40B4-BE49-F238E27FC236}">
                <a16:creationId xmlns:a16="http://schemas.microsoft.com/office/drawing/2014/main" id="{0DB8AC0D-21F8-4FB6-ACF7-57310939E3AC}"/>
              </a:ext>
            </a:extLst>
          </p:cNvPr>
          <p:cNvSpPr>
            <a:spLocks noChangeArrowheads="1"/>
          </p:cNvSpPr>
          <p:nvPr/>
        </p:nvSpPr>
        <p:spPr bwMode="gray">
          <a:xfrm>
            <a:off x="729880" y="823324"/>
            <a:ext cx="7874370" cy="538229"/>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wrap="none" anchor="ctr"/>
          <a:lstStyle/>
          <a:p>
            <a:pPr fontAlgn="auto">
              <a:spcBef>
                <a:spcPts val="0"/>
              </a:spcBef>
              <a:spcAft>
                <a:spcPts val="0"/>
              </a:spcAft>
              <a:defRPr/>
            </a:pPr>
            <a:endParaRPr lang="zh-CN" altLang="en-US" kern="0">
              <a:solidFill>
                <a:sysClr val="windowText" lastClr="000000"/>
              </a:solidFill>
              <a:latin typeface="华文细黑"/>
              <a:ea typeface="华文细黑"/>
            </a:endParaRPr>
          </a:p>
        </p:txBody>
      </p:sp>
      <p:sp>
        <p:nvSpPr>
          <p:cNvPr id="7" name="矩形 6">
            <a:extLst>
              <a:ext uri="{FF2B5EF4-FFF2-40B4-BE49-F238E27FC236}">
                <a16:creationId xmlns:a16="http://schemas.microsoft.com/office/drawing/2014/main" id="{732BB0E9-7FFD-443D-8BF1-CD9BECE7C8A4}"/>
              </a:ext>
            </a:extLst>
          </p:cNvPr>
          <p:cNvSpPr/>
          <p:nvPr/>
        </p:nvSpPr>
        <p:spPr>
          <a:xfrm>
            <a:off x="780130" y="891876"/>
            <a:ext cx="2152070" cy="369332"/>
          </a:xfrm>
          <a:prstGeom prst="rect">
            <a:avLst/>
          </a:prstGeom>
        </p:spPr>
        <p:txBody>
          <a:bodyPr wrap="square">
            <a:spAutoFit/>
          </a:bodyPr>
          <a:lstStyle/>
          <a:p>
            <a:r>
              <a:rPr lang="zh-CN" altLang="en-US" b="1" dirty="0" smtClean="0"/>
              <a:t>关键技术点</a:t>
            </a:r>
            <a:endParaRPr lang="zh-CN" altLang="en-US" dirty="0">
              <a:solidFill>
                <a:schemeClr val="tx1">
                  <a:lumMod val="75000"/>
                  <a:lumOff val="25000"/>
                </a:schemeClr>
              </a:solidFill>
            </a:endParaRPr>
          </a:p>
        </p:txBody>
      </p:sp>
      <p:grpSp>
        <p:nvGrpSpPr>
          <p:cNvPr id="322" name="Group 3">
            <a:extLst>
              <a:ext uri="{FF2B5EF4-FFF2-40B4-BE49-F238E27FC236}">
                <a16:creationId xmlns:a16="http://schemas.microsoft.com/office/drawing/2014/main" id="{0C7CE871-0BAD-43F0-84FF-67A64D884885}"/>
              </a:ext>
            </a:extLst>
          </p:cNvPr>
          <p:cNvGrpSpPr>
            <a:grpSpLocks/>
          </p:cNvGrpSpPr>
          <p:nvPr/>
        </p:nvGrpSpPr>
        <p:grpSpPr bwMode="auto">
          <a:xfrm>
            <a:off x="4758453" y="3805935"/>
            <a:ext cx="3845797" cy="2313878"/>
            <a:chOff x="432" y="2256"/>
            <a:chExt cx="2400" cy="1578"/>
          </a:xfrm>
        </p:grpSpPr>
        <p:grpSp>
          <p:nvGrpSpPr>
            <p:cNvPr id="344" name="Group 4">
              <a:extLst>
                <a:ext uri="{FF2B5EF4-FFF2-40B4-BE49-F238E27FC236}">
                  <a16:creationId xmlns:a16="http://schemas.microsoft.com/office/drawing/2014/main" id="{CC6B0FC1-26F0-4E7F-9991-48C190810F95}"/>
                </a:ext>
              </a:extLst>
            </p:cNvPr>
            <p:cNvGrpSpPr>
              <a:grpSpLocks/>
            </p:cNvGrpSpPr>
            <p:nvPr/>
          </p:nvGrpSpPr>
          <p:grpSpPr bwMode="auto">
            <a:xfrm>
              <a:off x="432" y="2256"/>
              <a:ext cx="2400" cy="1578"/>
              <a:chOff x="432" y="2256"/>
              <a:chExt cx="2400" cy="1578"/>
            </a:xfrm>
          </p:grpSpPr>
          <p:pic>
            <p:nvPicPr>
              <p:cNvPr id="348" name="Picture 5">
                <a:extLst>
                  <a:ext uri="{FF2B5EF4-FFF2-40B4-BE49-F238E27FC236}">
                    <a16:creationId xmlns:a16="http://schemas.microsoft.com/office/drawing/2014/main" id="{1F231725-1EE8-43A6-A46B-1736F8107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256"/>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 name="Text Box 6">
                <a:extLst>
                  <a:ext uri="{FF2B5EF4-FFF2-40B4-BE49-F238E27FC236}">
                    <a16:creationId xmlns:a16="http://schemas.microsoft.com/office/drawing/2014/main" id="{456074DC-F0EE-4A10-B786-C24012CA7364}"/>
                  </a:ext>
                </a:extLst>
              </p:cNvPr>
              <p:cNvSpPr txBox="1">
                <a:spLocks noChangeArrowheads="1"/>
              </p:cNvSpPr>
              <p:nvPr/>
            </p:nvSpPr>
            <p:spPr bwMode="auto">
              <a:xfrm>
                <a:off x="1076" y="2328"/>
                <a:ext cx="1141" cy="223"/>
              </a:xfrm>
              <a:prstGeom prst="rect">
                <a:avLst/>
              </a:prstGeom>
              <a:noFill/>
              <a:ln w="9525">
                <a:noFill/>
                <a:miter lim="800000"/>
                <a:headEnd/>
                <a:tailEnd/>
              </a:ln>
              <a:effectLst/>
            </p:spPr>
            <p:txBody>
              <a:bodyPr wrap="none">
                <a:spAutoFit/>
              </a:bodyPr>
              <a:lstStyle/>
              <a:p>
                <a:pPr fontAlgn="auto">
                  <a:lnSpc>
                    <a:spcPct val="87000"/>
                  </a:lnSpc>
                  <a:spcBef>
                    <a:spcPts val="0"/>
                  </a:spcBef>
                  <a:spcAft>
                    <a:spcPts val="0"/>
                  </a:spcAft>
                  <a:buClr>
                    <a:srgbClr val="990000"/>
                  </a:buClr>
                  <a:buSzPct val="80000"/>
                  <a:defRPr/>
                </a:pPr>
                <a:r>
                  <a:rPr lang="zh-CN" altLang="en-US" sz="1800" b="1" kern="0" dirty="0">
                    <a:solidFill>
                      <a:srgbClr val="000000"/>
                    </a:solidFill>
                    <a:latin typeface="华文细黑"/>
                    <a:ea typeface="华文细黑"/>
                  </a:rPr>
                  <a:t>相对于硬件独立</a:t>
                </a:r>
              </a:p>
            </p:txBody>
          </p:sp>
        </p:grpSp>
        <p:grpSp>
          <p:nvGrpSpPr>
            <p:cNvPr id="345" name="Group 7">
              <a:extLst>
                <a:ext uri="{FF2B5EF4-FFF2-40B4-BE49-F238E27FC236}">
                  <a16:creationId xmlns:a16="http://schemas.microsoft.com/office/drawing/2014/main" id="{AAEBD8B6-DFAF-46F8-A293-77FCF21A6A14}"/>
                </a:ext>
              </a:extLst>
            </p:cNvPr>
            <p:cNvGrpSpPr>
              <a:grpSpLocks/>
            </p:cNvGrpSpPr>
            <p:nvPr/>
          </p:nvGrpSpPr>
          <p:grpSpPr bwMode="auto">
            <a:xfrm>
              <a:off x="547" y="2675"/>
              <a:ext cx="2202" cy="1092"/>
              <a:chOff x="547" y="2675"/>
              <a:chExt cx="2202" cy="1092"/>
            </a:xfrm>
          </p:grpSpPr>
          <p:pic>
            <p:nvPicPr>
              <p:cNvPr id="346" name="Picture 8" descr="hw independence">
                <a:extLst>
                  <a:ext uri="{FF2B5EF4-FFF2-40B4-BE49-F238E27FC236}">
                    <a16:creationId xmlns:a16="http://schemas.microsoft.com/office/drawing/2014/main" id="{F822DE12-68D3-43FA-9494-F16205849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 y="2675"/>
                <a:ext cx="1132"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 name="Text Box 9">
                <a:extLst>
                  <a:ext uri="{FF2B5EF4-FFF2-40B4-BE49-F238E27FC236}">
                    <a16:creationId xmlns:a16="http://schemas.microsoft.com/office/drawing/2014/main" id="{D3F27DF1-777A-462C-9583-B61B71626B00}"/>
                  </a:ext>
                </a:extLst>
              </p:cNvPr>
              <p:cNvSpPr txBox="1">
                <a:spLocks noChangeArrowheads="1"/>
              </p:cNvSpPr>
              <p:nvPr/>
            </p:nvSpPr>
            <p:spPr bwMode="auto">
              <a:xfrm>
                <a:off x="547" y="3414"/>
                <a:ext cx="2202" cy="353"/>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600" kern="0" dirty="0">
                    <a:solidFill>
                      <a:srgbClr val="000000"/>
                    </a:solidFill>
                    <a:latin typeface="华文细黑"/>
                    <a:ea typeface="华文细黑"/>
                  </a:rPr>
                  <a:t>无需修改即可在任何服务器上运行虚拟机</a:t>
                </a:r>
              </a:p>
            </p:txBody>
          </p:sp>
        </p:grpSp>
      </p:grpSp>
      <p:grpSp>
        <p:nvGrpSpPr>
          <p:cNvPr id="323" name="Group 10">
            <a:extLst>
              <a:ext uri="{FF2B5EF4-FFF2-40B4-BE49-F238E27FC236}">
                <a16:creationId xmlns:a16="http://schemas.microsoft.com/office/drawing/2014/main" id="{6D4090D4-0EE0-489F-B1D6-66EFCD51E6DF}"/>
              </a:ext>
            </a:extLst>
          </p:cNvPr>
          <p:cNvGrpSpPr>
            <a:grpSpLocks/>
          </p:cNvGrpSpPr>
          <p:nvPr/>
        </p:nvGrpSpPr>
        <p:grpSpPr bwMode="auto">
          <a:xfrm>
            <a:off x="758825" y="1421673"/>
            <a:ext cx="3845797" cy="2313878"/>
            <a:chOff x="432" y="630"/>
            <a:chExt cx="2400" cy="1578"/>
          </a:xfrm>
        </p:grpSpPr>
        <p:grpSp>
          <p:nvGrpSpPr>
            <p:cNvPr id="338" name="Group 11">
              <a:extLst>
                <a:ext uri="{FF2B5EF4-FFF2-40B4-BE49-F238E27FC236}">
                  <a16:creationId xmlns:a16="http://schemas.microsoft.com/office/drawing/2014/main" id="{209F2D58-CB20-41FA-A07B-EF50FB60ED46}"/>
                </a:ext>
              </a:extLst>
            </p:cNvPr>
            <p:cNvGrpSpPr>
              <a:grpSpLocks/>
            </p:cNvGrpSpPr>
            <p:nvPr/>
          </p:nvGrpSpPr>
          <p:grpSpPr bwMode="auto">
            <a:xfrm>
              <a:off x="432" y="630"/>
              <a:ext cx="2400" cy="1578"/>
              <a:chOff x="432" y="630"/>
              <a:chExt cx="2400" cy="1578"/>
            </a:xfrm>
          </p:grpSpPr>
          <p:pic>
            <p:nvPicPr>
              <p:cNvPr id="342" name="Picture 12">
                <a:extLst>
                  <a:ext uri="{FF2B5EF4-FFF2-40B4-BE49-F238E27FC236}">
                    <a16:creationId xmlns:a16="http://schemas.microsoft.com/office/drawing/2014/main" id="{A7002858-991D-4EDB-861F-A7B9239EB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630"/>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Text Box 13">
                <a:extLst>
                  <a:ext uri="{FF2B5EF4-FFF2-40B4-BE49-F238E27FC236}">
                    <a16:creationId xmlns:a16="http://schemas.microsoft.com/office/drawing/2014/main" id="{F42B68A5-3A2C-4CE0-834C-0A46924026F0}"/>
                  </a:ext>
                </a:extLst>
              </p:cNvPr>
              <p:cNvSpPr txBox="1">
                <a:spLocks noChangeArrowheads="1"/>
              </p:cNvSpPr>
              <p:nvPr/>
            </p:nvSpPr>
            <p:spPr bwMode="auto">
              <a:xfrm>
                <a:off x="482" y="720"/>
                <a:ext cx="2320" cy="227"/>
              </a:xfrm>
              <a:prstGeom prst="rect">
                <a:avLst/>
              </a:prstGeom>
              <a:noFill/>
              <a:ln w="9525">
                <a:noFill/>
                <a:miter lim="800000"/>
                <a:headEnd/>
                <a:tailEnd/>
              </a:ln>
              <a:effectLst/>
            </p:spPr>
            <p:txBody>
              <a:bodyPr>
                <a:spAutoFit/>
              </a:bodyPr>
              <a:lstStyle/>
              <a:p>
                <a:pPr algn="ctr" fontAlgn="auto">
                  <a:lnSpc>
                    <a:spcPct val="87000"/>
                  </a:lnSpc>
                  <a:spcBef>
                    <a:spcPts val="0"/>
                  </a:spcBef>
                  <a:spcAft>
                    <a:spcPts val="0"/>
                  </a:spcAft>
                  <a:buClr>
                    <a:srgbClr val="990000"/>
                  </a:buClr>
                  <a:buSzPct val="80000"/>
                  <a:defRPr/>
                </a:pPr>
                <a:r>
                  <a:rPr lang="zh-CN" altLang="en-US" sz="1800" b="1" kern="0" dirty="0">
                    <a:solidFill>
                      <a:srgbClr val="000000"/>
                    </a:solidFill>
                    <a:latin typeface="华文细黑"/>
                    <a:ea typeface="华文细黑"/>
                  </a:rPr>
                  <a:t>分区</a:t>
                </a:r>
              </a:p>
            </p:txBody>
          </p:sp>
        </p:grpSp>
        <p:grpSp>
          <p:nvGrpSpPr>
            <p:cNvPr id="339" name="Group 14">
              <a:extLst>
                <a:ext uri="{FF2B5EF4-FFF2-40B4-BE49-F238E27FC236}">
                  <a16:creationId xmlns:a16="http://schemas.microsoft.com/office/drawing/2014/main" id="{DF302C48-7FA5-4632-BFFE-28B3EA63B936}"/>
                </a:ext>
              </a:extLst>
            </p:cNvPr>
            <p:cNvGrpSpPr>
              <a:grpSpLocks/>
            </p:cNvGrpSpPr>
            <p:nvPr/>
          </p:nvGrpSpPr>
          <p:grpSpPr bwMode="auto">
            <a:xfrm>
              <a:off x="576" y="1008"/>
              <a:ext cx="2101" cy="1097"/>
              <a:chOff x="576" y="1008"/>
              <a:chExt cx="2101" cy="1097"/>
            </a:xfrm>
          </p:grpSpPr>
          <p:sp>
            <p:nvSpPr>
              <p:cNvPr id="340" name="Text Box 15">
                <a:extLst>
                  <a:ext uri="{FF2B5EF4-FFF2-40B4-BE49-F238E27FC236}">
                    <a16:creationId xmlns:a16="http://schemas.microsoft.com/office/drawing/2014/main" id="{8907A976-D93B-4EEE-BE80-D954560CD8E0}"/>
                  </a:ext>
                </a:extLst>
              </p:cNvPr>
              <p:cNvSpPr txBox="1">
                <a:spLocks noChangeArrowheads="1"/>
              </p:cNvSpPr>
              <p:nvPr/>
            </p:nvSpPr>
            <p:spPr bwMode="auto">
              <a:xfrm>
                <a:off x="576" y="1778"/>
                <a:ext cx="2101" cy="327"/>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600" kern="0" dirty="0">
                    <a:solidFill>
                      <a:srgbClr val="000000"/>
                    </a:solidFill>
                    <a:latin typeface="华文细黑"/>
                    <a:ea typeface="华文细黑"/>
                  </a:rPr>
                  <a:t>在单一物理服务器上同时运行多个虚拟机</a:t>
                </a:r>
              </a:p>
            </p:txBody>
          </p:sp>
          <p:pic>
            <p:nvPicPr>
              <p:cNvPr id="341" name="Picture 16" descr="vserver4">
                <a:extLst>
                  <a:ext uri="{FF2B5EF4-FFF2-40B4-BE49-F238E27FC236}">
                    <a16:creationId xmlns:a16="http://schemas.microsoft.com/office/drawing/2014/main" id="{E1E5F825-E08D-4A9C-93F8-35E6EAE3F9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0" y="1008"/>
                <a:ext cx="54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24" name="Group 17">
            <a:extLst>
              <a:ext uri="{FF2B5EF4-FFF2-40B4-BE49-F238E27FC236}">
                <a16:creationId xmlns:a16="http://schemas.microsoft.com/office/drawing/2014/main" id="{BED76F53-07C9-4868-9180-46EBB3A9223D}"/>
              </a:ext>
            </a:extLst>
          </p:cNvPr>
          <p:cNvGrpSpPr>
            <a:grpSpLocks/>
          </p:cNvGrpSpPr>
          <p:nvPr/>
        </p:nvGrpSpPr>
        <p:grpSpPr bwMode="auto">
          <a:xfrm>
            <a:off x="4758453" y="1412875"/>
            <a:ext cx="3845797" cy="2313878"/>
            <a:chOff x="2928" y="624"/>
            <a:chExt cx="2400" cy="1578"/>
          </a:xfrm>
        </p:grpSpPr>
        <p:grpSp>
          <p:nvGrpSpPr>
            <p:cNvPr id="332" name="Group 18">
              <a:extLst>
                <a:ext uri="{FF2B5EF4-FFF2-40B4-BE49-F238E27FC236}">
                  <a16:creationId xmlns:a16="http://schemas.microsoft.com/office/drawing/2014/main" id="{687F8A8E-AA36-46B3-BD35-D34D785C0269}"/>
                </a:ext>
              </a:extLst>
            </p:cNvPr>
            <p:cNvGrpSpPr>
              <a:grpSpLocks/>
            </p:cNvGrpSpPr>
            <p:nvPr/>
          </p:nvGrpSpPr>
          <p:grpSpPr bwMode="auto">
            <a:xfrm>
              <a:off x="2928" y="624"/>
              <a:ext cx="2400" cy="1578"/>
              <a:chOff x="2928" y="624"/>
              <a:chExt cx="2400" cy="1578"/>
            </a:xfrm>
          </p:grpSpPr>
          <p:pic>
            <p:nvPicPr>
              <p:cNvPr id="336" name="Picture 19">
                <a:extLst>
                  <a:ext uri="{FF2B5EF4-FFF2-40B4-BE49-F238E27FC236}">
                    <a16:creationId xmlns:a16="http://schemas.microsoft.com/office/drawing/2014/main" id="{51D2FA0A-9ABC-4A7B-A67D-87AFE913E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624"/>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 name="Text Box 20">
                <a:extLst>
                  <a:ext uri="{FF2B5EF4-FFF2-40B4-BE49-F238E27FC236}">
                    <a16:creationId xmlns:a16="http://schemas.microsoft.com/office/drawing/2014/main" id="{C273909C-37E4-4958-A665-7791E0FA0026}"/>
                  </a:ext>
                </a:extLst>
              </p:cNvPr>
              <p:cNvSpPr txBox="1">
                <a:spLocks noChangeArrowheads="1"/>
              </p:cNvSpPr>
              <p:nvPr/>
            </p:nvSpPr>
            <p:spPr bwMode="auto">
              <a:xfrm>
                <a:off x="3959" y="697"/>
                <a:ext cx="409" cy="227"/>
              </a:xfrm>
              <a:prstGeom prst="rect">
                <a:avLst/>
              </a:prstGeom>
              <a:noFill/>
              <a:ln w="9525">
                <a:noFill/>
                <a:miter lim="800000"/>
                <a:headEnd/>
                <a:tailEnd/>
              </a:ln>
              <a:effectLst/>
            </p:spPr>
            <p:txBody>
              <a:bodyPr wrap="none">
                <a:spAutoFit/>
              </a:bodyPr>
              <a:lstStyle/>
              <a:p>
                <a:pPr algn="ctr" fontAlgn="auto">
                  <a:lnSpc>
                    <a:spcPct val="87000"/>
                  </a:lnSpc>
                  <a:spcBef>
                    <a:spcPts val="0"/>
                  </a:spcBef>
                  <a:spcAft>
                    <a:spcPts val="0"/>
                  </a:spcAft>
                  <a:buClr>
                    <a:srgbClr val="990000"/>
                  </a:buClr>
                  <a:buSzPct val="80000"/>
                  <a:defRPr/>
                </a:pPr>
                <a:r>
                  <a:rPr lang="zh-CN" altLang="en-US" sz="1800" b="1" kern="0" dirty="0">
                    <a:solidFill>
                      <a:srgbClr val="000000"/>
                    </a:solidFill>
                    <a:latin typeface="华文细黑"/>
                    <a:ea typeface="华文细黑"/>
                  </a:rPr>
                  <a:t>隔离</a:t>
                </a:r>
              </a:p>
            </p:txBody>
          </p:sp>
        </p:grpSp>
        <p:grpSp>
          <p:nvGrpSpPr>
            <p:cNvPr id="333" name="Group 21">
              <a:extLst>
                <a:ext uri="{FF2B5EF4-FFF2-40B4-BE49-F238E27FC236}">
                  <a16:creationId xmlns:a16="http://schemas.microsoft.com/office/drawing/2014/main" id="{6DF572C2-ECA1-486A-BFD9-332478889955}"/>
                </a:ext>
              </a:extLst>
            </p:cNvPr>
            <p:cNvGrpSpPr>
              <a:grpSpLocks/>
            </p:cNvGrpSpPr>
            <p:nvPr/>
          </p:nvGrpSpPr>
          <p:grpSpPr bwMode="auto">
            <a:xfrm>
              <a:off x="3216" y="1008"/>
              <a:ext cx="1918" cy="1111"/>
              <a:chOff x="3216" y="1008"/>
              <a:chExt cx="1918" cy="1111"/>
            </a:xfrm>
          </p:grpSpPr>
          <p:sp>
            <p:nvSpPr>
              <p:cNvPr id="334" name="Text Box 22">
                <a:extLst>
                  <a:ext uri="{FF2B5EF4-FFF2-40B4-BE49-F238E27FC236}">
                    <a16:creationId xmlns:a16="http://schemas.microsoft.com/office/drawing/2014/main" id="{FC0A3790-544F-4147-B60B-E3EBE459A80D}"/>
                  </a:ext>
                </a:extLst>
              </p:cNvPr>
              <p:cNvSpPr txBox="1">
                <a:spLocks noChangeArrowheads="1"/>
              </p:cNvSpPr>
              <p:nvPr/>
            </p:nvSpPr>
            <p:spPr bwMode="auto">
              <a:xfrm>
                <a:off x="3216" y="1778"/>
                <a:ext cx="1918" cy="341"/>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600" kern="0" dirty="0">
                    <a:solidFill>
                      <a:srgbClr val="000000"/>
                    </a:solidFill>
                    <a:latin typeface="华文细黑"/>
                    <a:ea typeface="华文细黑"/>
                  </a:rPr>
                  <a:t>在同一服务器上的虚拟机之间相互隔离（应用、安全、资源）</a:t>
                </a:r>
              </a:p>
            </p:txBody>
          </p:sp>
          <p:pic>
            <p:nvPicPr>
              <p:cNvPr id="335" name="Picture 23" descr="isolation_architecture">
                <a:extLst>
                  <a:ext uri="{FF2B5EF4-FFF2-40B4-BE49-F238E27FC236}">
                    <a16:creationId xmlns:a16="http://schemas.microsoft.com/office/drawing/2014/main" id="{97BD533B-8F8D-40A0-9068-9B62BA7F0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008"/>
                <a:ext cx="768"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25" name="Group 24">
            <a:extLst>
              <a:ext uri="{FF2B5EF4-FFF2-40B4-BE49-F238E27FC236}">
                <a16:creationId xmlns:a16="http://schemas.microsoft.com/office/drawing/2014/main" id="{A1A2CFA0-B04F-4629-A10E-BE50D4857A41}"/>
              </a:ext>
            </a:extLst>
          </p:cNvPr>
          <p:cNvGrpSpPr>
            <a:grpSpLocks/>
          </p:cNvGrpSpPr>
          <p:nvPr/>
        </p:nvGrpSpPr>
        <p:grpSpPr bwMode="auto">
          <a:xfrm>
            <a:off x="758825" y="3805935"/>
            <a:ext cx="3845797" cy="2313878"/>
            <a:chOff x="432" y="2256"/>
            <a:chExt cx="2400" cy="1578"/>
          </a:xfrm>
        </p:grpSpPr>
        <p:grpSp>
          <p:nvGrpSpPr>
            <p:cNvPr id="326" name="Group 25">
              <a:extLst>
                <a:ext uri="{FF2B5EF4-FFF2-40B4-BE49-F238E27FC236}">
                  <a16:creationId xmlns:a16="http://schemas.microsoft.com/office/drawing/2014/main" id="{154A9B9C-844D-416E-8611-9902DBA9F10E}"/>
                </a:ext>
              </a:extLst>
            </p:cNvPr>
            <p:cNvGrpSpPr>
              <a:grpSpLocks/>
            </p:cNvGrpSpPr>
            <p:nvPr/>
          </p:nvGrpSpPr>
          <p:grpSpPr bwMode="auto">
            <a:xfrm>
              <a:off x="432" y="2256"/>
              <a:ext cx="2400" cy="1578"/>
              <a:chOff x="2928" y="2262"/>
              <a:chExt cx="2400" cy="1578"/>
            </a:xfrm>
          </p:grpSpPr>
          <p:pic>
            <p:nvPicPr>
              <p:cNvPr id="330" name="Picture 26">
                <a:extLst>
                  <a:ext uri="{FF2B5EF4-FFF2-40B4-BE49-F238E27FC236}">
                    <a16:creationId xmlns:a16="http://schemas.microsoft.com/office/drawing/2014/main" id="{AB445AD9-3ADB-4DE9-825E-BBD1C0694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2262"/>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 name="Text Box 27">
                <a:extLst>
                  <a:ext uri="{FF2B5EF4-FFF2-40B4-BE49-F238E27FC236}">
                    <a16:creationId xmlns:a16="http://schemas.microsoft.com/office/drawing/2014/main" id="{D7A046E0-0F10-4BC5-BA1C-3039D743E657}"/>
                  </a:ext>
                </a:extLst>
              </p:cNvPr>
              <p:cNvSpPr txBox="1">
                <a:spLocks noChangeArrowheads="1"/>
              </p:cNvSpPr>
              <p:nvPr/>
            </p:nvSpPr>
            <p:spPr bwMode="auto">
              <a:xfrm>
                <a:off x="3941" y="2334"/>
                <a:ext cx="409" cy="223"/>
              </a:xfrm>
              <a:prstGeom prst="rect">
                <a:avLst/>
              </a:prstGeom>
              <a:noFill/>
              <a:ln w="9525">
                <a:noFill/>
                <a:miter lim="800000"/>
                <a:headEnd/>
                <a:tailEnd/>
              </a:ln>
              <a:effectLst/>
            </p:spPr>
            <p:txBody>
              <a:bodyPr wrap="none">
                <a:spAutoFit/>
              </a:bodyPr>
              <a:lstStyle/>
              <a:p>
                <a:pPr algn="ctr" fontAlgn="auto">
                  <a:lnSpc>
                    <a:spcPct val="87000"/>
                  </a:lnSpc>
                  <a:spcBef>
                    <a:spcPts val="0"/>
                  </a:spcBef>
                  <a:spcAft>
                    <a:spcPts val="0"/>
                  </a:spcAft>
                  <a:buClr>
                    <a:srgbClr val="990000"/>
                  </a:buClr>
                  <a:buSzPct val="80000"/>
                  <a:defRPr/>
                </a:pPr>
                <a:r>
                  <a:rPr lang="zh-CN" altLang="en-US" sz="1800" b="1" kern="0" dirty="0">
                    <a:solidFill>
                      <a:srgbClr val="000000"/>
                    </a:solidFill>
                    <a:latin typeface="华文细黑"/>
                    <a:ea typeface="华文细黑"/>
                  </a:rPr>
                  <a:t>封装</a:t>
                </a:r>
              </a:p>
            </p:txBody>
          </p:sp>
        </p:grpSp>
        <p:grpSp>
          <p:nvGrpSpPr>
            <p:cNvPr id="327" name="Group 28">
              <a:extLst>
                <a:ext uri="{FF2B5EF4-FFF2-40B4-BE49-F238E27FC236}">
                  <a16:creationId xmlns:a16="http://schemas.microsoft.com/office/drawing/2014/main" id="{43FC7A1E-0F88-4D90-8EBC-A3A59A9EDD2F}"/>
                </a:ext>
              </a:extLst>
            </p:cNvPr>
            <p:cNvGrpSpPr>
              <a:grpSpLocks/>
            </p:cNvGrpSpPr>
            <p:nvPr/>
          </p:nvGrpSpPr>
          <p:grpSpPr bwMode="auto">
            <a:xfrm>
              <a:off x="618" y="2592"/>
              <a:ext cx="2149" cy="1175"/>
              <a:chOff x="618" y="2592"/>
              <a:chExt cx="2149" cy="1175"/>
            </a:xfrm>
          </p:grpSpPr>
          <p:sp>
            <p:nvSpPr>
              <p:cNvPr id="328" name="Text Box 29">
                <a:extLst>
                  <a:ext uri="{FF2B5EF4-FFF2-40B4-BE49-F238E27FC236}">
                    <a16:creationId xmlns:a16="http://schemas.microsoft.com/office/drawing/2014/main" id="{33C9C08E-FD99-4E0D-AEFE-EB067AA61F9C}"/>
                  </a:ext>
                </a:extLst>
              </p:cNvPr>
              <p:cNvSpPr txBox="1">
                <a:spLocks noChangeArrowheads="1"/>
              </p:cNvSpPr>
              <p:nvPr/>
            </p:nvSpPr>
            <p:spPr bwMode="auto">
              <a:xfrm>
                <a:off x="618" y="3246"/>
                <a:ext cx="2149" cy="521"/>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600" kern="0" dirty="0">
                    <a:solidFill>
                      <a:srgbClr val="000000"/>
                    </a:solidFill>
                    <a:latin typeface="华文细黑"/>
                    <a:ea typeface="华文细黑"/>
                  </a:rPr>
                  <a:t>整个虚拟机都保存在文件中，而且可以通过移动和复制这些文件的方式来移动和复制该虚拟机</a:t>
                </a:r>
              </a:p>
            </p:txBody>
          </p:sp>
          <p:pic>
            <p:nvPicPr>
              <p:cNvPr id="329" name="Picture 30" descr="encapsulation">
                <a:extLst>
                  <a:ext uri="{FF2B5EF4-FFF2-40B4-BE49-F238E27FC236}">
                    <a16:creationId xmlns:a16="http://schemas.microsoft.com/office/drawing/2014/main" id="{C3B98C12-50AA-4402-982A-11E84F9D6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48" y="2592"/>
                <a:ext cx="81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132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500" fill="hold"/>
                                        <p:tgtEl>
                                          <p:spTgt spid="323"/>
                                        </p:tgtEl>
                                        <p:attrNameLst>
                                          <p:attrName>ppt_x</p:attrName>
                                        </p:attrNameLst>
                                      </p:cBhvr>
                                      <p:tavLst>
                                        <p:tav tm="0">
                                          <p:val>
                                            <p:strVal val="#ppt_x"/>
                                          </p:val>
                                        </p:tav>
                                        <p:tav tm="100000">
                                          <p:val>
                                            <p:strVal val="#ppt_x"/>
                                          </p:val>
                                        </p:tav>
                                      </p:tavLst>
                                    </p:anim>
                                    <p:anim calcmode="lin" valueType="num">
                                      <p:cBhvr additive="base">
                                        <p:cTn id="8"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
                                        </p:tgtEl>
                                        <p:attrNameLst>
                                          <p:attrName>style.visibility</p:attrName>
                                        </p:attrNameLst>
                                      </p:cBhvr>
                                      <p:to>
                                        <p:strVal val="visible"/>
                                      </p:to>
                                    </p:set>
                                    <p:anim calcmode="lin" valueType="num">
                                      <p:cBhvr additive="base">
                                        <p:cTn id="13" dur="500" fill="hold"/>
                                        <p:tgtEl>
                                          <p:spTgt spid="324"/>
                                        </p:tgtEl>
                                        <p:attrNameLst>
                                          <p:attrName>ppt_x</p:attrName>
                                        </p:attrNameLst>
                                      </p:cBhvr>
                                      <p:tavLst>
                                        <p:tav tm="0">
                                          <p:val>
                                            <p:strVal val="#ppt_x"/>
                                          </p:val>
                                        </p:tav>
                                        <p:tav tm="100000">
                                          <p:val>
                                            <p:strVal val="#ppt_x"/>
                                          </p:val>
                                        </p:tav>
                                      </p:tavLst>
                                    </p:anim>
                                    <p:anim calcmode="lin" valueType="num">
                                      <p:cBhvr additive="base">
                                        <p:cTn id="14"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5"/>
                                        </p:tgtEl>
                                        <p:attrNameLst>
                                          <p:attrName>style.visibility</p:attrName>
                                        </p:attrNameLst>
                                      </p:cBhvr>
                                      <p:to>
                                        <p:strVal val="visible"/>
                                      </p:to>
                                    </p:set>
                                    <p:anim calcmode="lin" valueType="num">
                                      <p:cBhvr additive="base">
                                        <p:cTn id="19" dur="500" fill="hold"/>
                                        <p:tgtEl>
                                          <p:spTgt spid="325"/>
                                        </p:tgtEl>
                                        <p:attrNameLst>
                                          <p:attrName>ppt_x</p:attrName>
                                        </p:attrNameLst>
                                      </p:cBhvr>
                                      <p:tavLst>
                                        <p:tav tm="0">
                                          <p:val>
                                            <p:strVal val="#ppt_x"/>
                                          </p:val>
                                        </p:tav>
                                        <p:tav tm="100000">
                                          <p:val>
                                            <p:strVal val="#ppt_x"/>
                                          </p:val>
                                        </p:tav>
                                      </p:tavLst>
                                    </p:anim>
                                    <p:anim calcmode="lin" valueType="num">
                                      <p:cBhvr additive="base">
                                        <p:cTn id="20"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2"/>
                                        </p:tgtEl>
                                        <p:attrNameLst>
                                          <p:attrName>style.visibility</p:attrName>
                                        </p:attrNameLst>
                                      </p:cBhvr>
                                      <p:to>
                                        <p:strVal val="visible"/>
                                      </p:to>
                                    </p:set>
                                    <p:anim calcmode="lin" valueType="num">
                                      <p:cBhvr additive="base">
                                        <p:cTn id="25" dur="500" fill="hold"/>
                                        <p:tgtEl>
                                          <p:spTgt spid="322"/>
                                        </p:tgtEl>
                                        <p:attrNameLst>
                                          <p:attrName>ppt_x</p:attrName>
                                        </p:attrNameLst>
                                      </p:cBhvr>
                                      <p:tavLst>
                                        <p:tav tm="0">
                                          <p:val>
                                            <p:strVal val="#ppt_x"/>
                                          </p:val>
                                        </p:tav>
                                        <p:tav tm="100000">
                                          <p:val>
                                            <p:strVal val="#ppt_x"/>
                                          </p:val>
                                        </p:tav>
                                      </p:tavLst>
                                    </p:anim>
                                    <p:anim calcmode="lin" valueType="num">
                                      <p:cBhvr additive="base">
                                        <p:cTn id="26"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7" name="矩形 6"/>
          <p:cNvSpPr/>
          <p:nvPr/>
        </p:nvSpPr>
        <p:spPr>
          <a:xfrm>
            <a:off x="637338" y="1307145"/>
            <a:ext cx="7968277" cy="369332"/>
          </a:xfrm>
          <a:prstGeom prst="rect">
            <a:avLst/>
          </a:prstGeom>
          <a:solidFill>
            <a:srgbClr val="E8E8E8"/>
          </a:solidFill>
        </p:spPr>
        <p:txBody>
          <a:bodyPr wrap="square">
            <a:spAutoFit/>
          </a:bodyPr>
          <a:lstStyle/>
          <a:p>
            <a:r>
              <a:rPr lang="zh-CN" altLang="en-US" dirty="0"/>
              <a:t>在</a:t>
            </a:r>
            <a:r>
              <a:rPr lang="zh-CN" altLang="en-US" b="1" dirty="0">
                <a:solidFill>
                  <a:srgbClr val="FF0000"/>
                </a:solidFill>
              </a:rPr>
              <a:t>网络设备</a:t>
            </a:r>
            <a:r>
              <a:rPr lang="zh-CN" altLang="en-US" dirty="0"/>
              <a:t>上实现存储虚拟化，如通过在</a:t>
            </a:r>
            <a:r>
              <a:rPr lang="en-US" altLang="zh-CN" b="1" dirty="0"/>
              <a:t>SAN</a:t>
            </a:r>
            <a:r>
              <a:rPr lang="zh-CN" altLang="en-US" dirty="0"/>
              <a:t>中添加虚拟化引擎实现 </a:t>
            </a:r>
          </a:p>
        </p:txBody>
      </p:sp>
      <p:sp>
        <p:nvSpPr>
          <p:cNvPr id="27" name="矩形 26"/>
          <p:cNvSpPr/>
          <p:nvPr/>
        </p:nvSpPr>
        <p:spPr>
          <a:xfrm>
            <a:off x="247045" y="919469"/>
            <a:ext cx="8358570" cy="369332"/>
          </a:xfrm>
          <a:prstGeom prst="rect">
            <a:avLst/>
          </a:prstGeom>
          <a:solidFill>
            <a:schemeClr val="bg1">
              <a:lumMod val="85000"/>
            </a:schemeClr>
          </a:solidFill>
        </p:spPr>
        <p:txBody>
          <a:bodyPr wrap="square">
            <a:spAutoFit/>
          </a:bodyPr>
          <a:lstStyle/>
          <a:p>
            <a:pPr marL="285750" lvl="0" indent="-285750">
              <a:buFont typeface="Wingdings" panose="05000000000000000000" pitchFamily="2" charset="2"/>
              <a:buChar char="Ø"/>
              <a:defRPr/>
            </a:pPr>
            <a:r>
              <a:rPr lang="zh-CN" altLang="en-US" dirty="0"/>
              <a:t>基于网络的存储虚拟化</a:t>
            </a:r>
          </a:p>
        </p:txBody>
      </p:sp>
      <p:sp>
        <p:nvSpPr>
          <p:cNvPr id="3" name="矩形 2">
            <a:extLst>
              <a:ext uri="{FF2B5EF4-FFF2-40B4-BE49-F238E27FC236}">
                <a16:creationId xmlns:a16="http://schemas.microsoft.com/office/drawing/2014/main" id="{32420182-9760-480A-A981-8944166F38D4}"/>
              </a:ext>
            </a:extLst>
          </p:cNvPr>
          <p:cNvSpPr/>
          <p:nvPr/>
        </p:nvSpPr>
        <p:spPr>
          <a:xfrm>
            <a:off x="637338" y="1875113"/>
            <a:ext cx="7968277" cy="369332"/>
          </a:xfrm>
          <a:prstGeom prst="rect">
            <a:avLst/>
          </a:prstGeom>
        </p:spPr>
        <p:txBody>
          <a:bodyPr wrap="square">
            <a:spAutoFit/>
          </a:bodyPr>
          <a:lstStyle/>
          <a:p>
            <a:r>
              <a:rPr lang="zh-CN" altLang="en-US" dirty="0"/>
              <a:t>根据实现位置不同</a:t>
            </a:r>
            <a:endParaRPr lang="en-US" altLang="zh-CN" dirty="0"/>
          </a:p>
        </p:txBody>
      </p:sp>
      <p:sp>
        <p:nvSpPr>
          <p:cNvPr id="5" name="矩形 4">
            <a:extLst>
              <a:ext uri="{FF2B5EF4-FFF2-40B4-BE49-F238E27FC236}">
                <a16:creationId xmlns:a16="http://schemas.microsoft.com/office/drawing/2014/main" id="{32C9CADE-9C07-4A6E-9C80-DE87BCDCF775}"/>
              </a:ext>
            </a:extLst>
          </p:cNvPr>
          <p:cNvSpPr/>
          <p:nvPr/>
        </p:nvSpPr>
        <p:spPr>
          <a:xfrm>
            <a:off x="1183085" y="2229655"/>
            <a:ext cx="7422530" cy="1200329"/>
          </a:xfrm>
          <a:prstGeom prst="rect">
            <a:avLst/>
          </a:prstGeom>
        </p:spPr>
        <p:txBody>
          <a:bodyPr wrap="square">
            <a:spAutoFit/>
          </a:bodyPr>
          <a:lstStyle/>
          <a:p>
            <a:pPr marL="285750" indent="-285750">
              <a:buFont typeface="Wingdings" panose="05000000000000000000" pitchFamily="2" charset="2"/>
              <a:buChar char="p"/>
            </a:pPr>
            <a:r>
              <a:rPr lang="zh-CN" altLang="en-US" dirty="0"/>
              <a:t>基于</a:t>
            </a:r>
            <a:r>
              <a:rPr lang="zh-CN" altLang="en-US" b="1" dirty="0">
                <a:solidFill>
                  <a:srgbClr val="FF0000"/>
                </a:solidFill>
              </a:rPr>
              <a:t>交换机</a:t>
            </a:r>
            <a:r>
              <a:rPr lang="zh-CN" altLang="en-US" dirty="0"/>
              <a:t>的虚拟化</a:t>
            </a:r>
            <a:endParaRPr lang="en-US" altLang="zh-CN" dirty="0"/>
          </a:p>
          <a:p>
            <a:pPr marL="285750" indent="-285750">
              <a:buFont typeface="Wingdings" panose="05000000000000000000" pitchFamily="2" charset="2"/>
              <a:buChar char="p"/>
            </a:pPr>
            <a:r>
              <a:rPr lang="zh-CN" altLang="en-US" dirty="0"/>
              <a:t>基于</a:t>
            </a:r>
            <a:r>
              <a:rPr lang="zh-CN" altLang="en-US" b="1" dirty="0">
                <a:solidFill>
                  <a:srgbClr val="FF0000"/>
                </a:solidFill>
              </a:rPr>
              <a:t>路由器</a:t>
            </a:r>
            <a:r>
              <a:rPr lang="zh-CN" altLang="en-US" dirty="0"/>
              <a:t>的虚拟化 </a:t>
            </a:r>
          </a:p>
          <a:p>
            <a:pPr marL="285750" indent="-285750">
              <a:buFont typeface="Wingdings" panose="05000000000000000000" pitchFamily="2" charset="2"/>
              <a:buChar char="p"/>
            </a:pPr>
            <a:r>
              <a:rPr lang="zh-CN" altLang="en-US" dirty="0"/>
              <a:t>基于</a:t>
            </a:r>
            <a:r>
              <a:rPr lang="zh-CN" altLang="en-US" b="1" dirty="0">
                <a:solidFill>
                  <a:srgbClr val="FF0000"/>
                </a:solidFill>
              </a:rPr>
              <a:t>元数据服务器</a:t>
            </a:r>
            <a:r>
              <a:rPr lang="zh-CN" altLang="en-US" dirty="0"/>
              <a:t>的虚拟</a:t>
            </a:r>
            <a:r>
              <a:rPr lang="zh-CN" altLang="en-US" dirty="0" smtClean="0"/>
              <a:t>化，</a:t>
            </a:r>
            <a:r>
              <a:rPr lang="zh-CN" altLang="zh-CN" dirty="0"/>
              <a:t>例如</a:t>
            </a:r>
            <a:r>
              <a:rPr lang="en-US" altLang="zh-CN" dirty="0"/>
              <a:t>SAN</a:t>
            </a:r>
            <a:r>
              <a:rPr lang="zh-CN" altLang="zh-CN" dirty="0"/>
              <a:t>网络中，接入一台</a:t>
            </a:r>
            <a:r>
              <a:rPr lang="zh-CN" altLang="zh-CN" b="1" dirty="0"/>
              <a:t>专用的元数据服务器</a:t>
            </a:r>
            <a:r>
              <a:rPr lang="zh-CN" altLang="zh-CN" dirty="0"/>
              <a:t>来实现虚拟化的功能</a:t>
            </a:r>
            <a:endParaRPr lang="zh-CN" altLang="en-US" dirty="0"/>
          </a:p>
        </p:txBody>
      </p:sp>
      <p:sp>
        <p:nvSpPr>
          <p:cNvPr id="6" name="矩形 5">
            <a:extLst>
              <a:ext uri="{FF2B5EF4-FFF2-40B4-BE49-F238E27FC236}">
                <a16:creationId xmlns:a16="http://schemas.microsoft.com/office/drawing/2014/main" id="{3CEF31A8-E52A-4D8A-A1DE-81BAE3AAE137}"/>
              </a:ext>
            </a:extLst>
          </p:cNvPr>
          <p:cNvSpPr/>
          <p:nvPr/>
        </p:nvSpPr>
        <p:spPr>
          <a:xfrm>
            <a:off x="637338" y="4088666"/>
            <a:ext cx="7968277" cy="646331"/>
          </a:xfrm>
          <a:prstGeom prst="rect">
            <a:avLst/>
          </a:prstGeom>
        </p:spPr>
        <p:txBody>
          <a:bodyPr wrap="square">
            <a:spAutoFit/>
          </a:bodyPr>
          <a:lstStyle/>
          <a:p>
            <a:r>
              <a:rPr lang="zh-CN" altLang="en-US" dirty="0"/>
              <a:t>当多个主机服务器需要访问多个异构存储设备时</a:t>
            </a:r>
            <a:r>
              <a:rPr lang="en-US" altLang="zh-CN" b="1" dirty="0"/>
              <a:t>,</a:t>
            </a:r>
            <a:r>
              <a:rPr lang="zh-CN" altLang="en-US" dirty="0"/>
              <a:t>可以使用基于网络的存储虚拟化技术 </a:t>
            </a:r>
          </a:p>
        </p:txBody>
      </p:sp>
      <p:sp>
        <p:nvSpPr>
          <p:cNvPr id="9" name="矩形 8">
            <a:extLst>
              <a:ext uri="{FF2B5EF4-FFF2-40B4-BE49-F238E27FC236}">
                <a16:creationId xmlns:a16="http://schemas.microsoft.com/office/drawing/2014/main" id="{9CB5EA1A-122D-47C6-BA0C-22C574820BBE}"/>
              </a:ext>
            </a:extLst>
          </p:cNvPr>
          <p:cNvSpPr/>
          <p:nvPr/>
        </p:nvSpPr>
        <p:spPr>
          <a:xfrm>
            <a:off x="247045" y="3686078"/>
            <a:ext cx="8358570" cy="369332"/>
          </a:xfrm>
          <a:prstGeom prst="rect">
            <a:avLst/>
          </a:prstGeom>
          <a:solidFill>
            <a:schemeClr val="bg1">
              <a:lumMod val="85000"/>
            </a:schemeClr>
          </a:solidFill>
        </p:spPr>
        <p:txBody>
          <a:bodyPr wrap="square">
            <a:spAutoFit/>
          </a:bodyPr>
          <a:lstStyle/>
          <a:p>
            <a:pPr lvl="0">
              <a:defRPr/>
            </a:pPr>
            <a:r>
              <a:rPr lang="zh-CN" altLang="en-US" dirty="0"/>
              <a:t>应用场景</a:t>
            </a:r>
          </a:p>
        </p:txBody>
      </p:sp>
    </p:spTree>
    <p:extLst>
      <p:ext uri="{BB962C8B-B14F-4D97-AF65-F5344CB8AC3E}">
        <p14:creationId xmlns:p14="http://schemas.microsoft.com/office/powerpoint/2010/main" val="48917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4" name="Rectangle 2_1"/>
          <p:cNvSpPr/>
          <p:nvPr/>
        </p:nvSpPr>
        <p:spPr>
          <a:xfrm>
            <a:off x="199435" y="96020"/>
            <a:ext cx="26613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7.3  </a:t>
            </a:r>
            <a:r>
              <a:rPr kumimoji="0" lang="zh-CN" altLang="en-US" sz="2400" b="1" i="0" u="none" strike="noStrike" kern="1200" cap="none" spc="225"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存储虚拟化</a:t>
            </a:r>
          </a:p>
        </p:txBody>
      </p:sp>
      <p:sp>
        <p:nvSpPr>
          <p:cNvPr id="7" name="矩形 6"/>
          <p:cNvSpPr/>
          <p:nvPr/>
        </p:nvSpPr>
        <p:spPr>
          <a:xfrm>
            <a:off x="247045" y="1251406"/>
            <a:ext cx="2719544" cy="2585323"/>
          </a:xfrm>
          <a:prstGeom prst="rect">
            <a:avLst/>
          </a:prstGeom>
          <a:solidFill>
            <a:srgbClr val="E8E8E8"/>
          </a:solidFill>
        </p:spPr>
        <p:txBody>
          <a:bodyPr wrap="square">
            <a:spAutoFit/>
          </a:bodyPr>
          <a:lstStyle/>
          <a:p>
            <a:pPr marL="285750" indent="-285750">
              <a:buFont typeface="Wingdings" panose="05000000000000000000" pitchFamily="2" charset="2"/>
              <a:buChar char="ü"/>
            </a:pPr>
            <a:r>
              <a:rPr lang="zh-CN" altLang="en-US" dirty="0"/>
              <a:t>与主机无关，不占用主机资源 </a:t>
            </a:r>
          </a:p>
          <a:p>
            <a:endParaRPr lang="zh-CN" altLang="en-US" dirty="0"/>
          </a:p>
          <a:p>
            <a:pPr marL="285750" indent="-285750">
              <a:buFont typeface="Wingdings" panose="05000000000000000000" pitchFamily="2" charset="2"/>
              <a:buChar char="ü"/>
            </a:pPr>
            <a:r>
              <a:rPr lang="zh-CN" altLang="en-US" dirty="0"/>
              <a:t>支持异构存储设备</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r>
              <a:rPr lang="zh-CN" altLang="en-US" dirty="0"/>
              <a:t>统一不同存储设备的数据管理功能，可扩展性好。 </a:t>
            </a:r>
          </a:p>
          <a:p>
            <a:pPr marL="285750" indent="-285750">
              <a:buFont typeface="Wingdings" panose="05000000000000000000" pitchFamily="2" charset="2"/>
              <a:buChar char="ü"/>
            </a:pPr>
            <a:endParaRPr lang="zh-CN" altLang="en-US" dirty="0"/>
          </a:p>
        </p:txBody>
      </p:sp>
      <p:sp>
        <p:nvSpPr>
          <p:cNvPr id="27" name="矩形 26"/>
          <p:cNvSpPr/>
          <p:nvPr/>
        </p:nvSpPr>
        <p:spPr>
          <a:xfrm>
            <a:off x="247045" y="854153"/>
            <a:ext cx="8358570"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Ø"/>
            </a:pPr>
            <a:r>
              <a:rPr lang="zh-CN" altLang="en-US" dirty="0"/>
              <a:t>优点 </a:t>
            </a:r>
          </a:p>
        </p:txBody>
      </p:sp>
      <p:sp>
        <p:nvSpPr>
          <p:cNvPr id="8" name="矩形 7"/>
          <p:cNvSpPr/>
          <p:nvPr/>
        </p:nvSpPr>
        <p:spPr>
          <a:xfrm>
            <a:off x="247044" y="4530451"/>
            <a:ext cx="2773741" cy="1200329"/>
          </a:xfrm>
          <a:prstGeom prst="rect">
            <a:avLst/>
          </a:prstGeom>
          <a:solidFill>
            <a:srgbClr val="E8E8E8"/>
          </a:solidFill>
        </p:spPr>
        <p:txBody>
          <a:bodyPr wrap="square">
            <a:spAutoFit/>
          </a:bodyPr>
          <a:lstStyle/>
          <a:p>
            <a:pPr marL="285750" indent="-285750">
              <a:buFont typeface="Wingdings" panose="05000000000000000000" pitchFamily="2" charset="2"/>
              <a:buChar char="ü"/>
            </a:pPr>
            <a:r>
              <a:rPr lang="zh-CN" altLang="en-US" dirty="0"/>
              <a:t>部分厂商数据管理功能弱，成熟度低，仍然存在和不同存储、主机兼容的问题 </a:t>
            </a:r>
          </a:p>
        </p:txBody>
      </p:sp>
      <p:sp>
        <p:nvSpPr>
          <p:cNvPr id="9" name="矩形 8"/>
          <p:cNvSpPr/>
          <p:nvPr/>
        </p:nvSpPr>
        <p:spPr>
          <a:xfrm>
            <a:off x="247045" y="4102621"/>
            <a:ext cx="8358570"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Ø"/>
            </a:pPr>
            <a:r>
              <a:rPr lang="zh-CN" altLang="en-US" dirty="0"/>
              <a:t>缺点 </a:t>
            </a:r>
          </a:p>
        </p:txBody>
      </p:sp>
      <p:pic>
        <p:nvPicPr>
          <p:cNvPr id="3" name="图片 2"/>
          <p:cNvPicPr>
            <a:picLocks noChangeAspect="1"/>
          </p:cNvPicPr>
          <p:nvPr/>
        </p:nvPicPr>
        <p:blipFill>
          <a:blip r:embed="rId2"/>
          <a:stretch>
            <a:fillRect/>
          </a:stretch>
        </p:blipFill>
        <p:spPr>
          <a:xfrm>
            <a:off x="3020786" y="1661673"/>
            <a:ext cx="5821972" cy="3832659"/>
          </a:xfrm>
          <a:prstGeom prst="rect">
            <a:avLst/>
          </a:prstGeom>
        </p:spPr>
      </p:pic>
      <p:sp>
        <p:nvSpPr>
          <p:cNvPr id="10" name="矩形 9">
            <a:extLst>
              <a:ext uri="{FF2B5EF4-FFF2-40B4-BE49-F238E27FC236}">
                <a16:creationId xmlns:a16="http://schemas.microsoft.com/office/drawing/2014/main" id="{A26E4E58-F6B1-4371-9372-86EDCCC6281E}"/>
              </a:ext>
            </a:extLst>
          </p:cNvPr>
          <p:cNvSpPr/>
          <p:nvPr/>
        </p:nvSpPr>
        <p:spPr>
          <a:xfrm>
            <a:off x="6531429" y="2860973"/>
            <a:ext cx="2365526" cy="1477328"/>
          </a:xfrm>
          <a:prstGeom prst="rect">
            <a:avLst/>
          </a:prstGeom>
          <a:solidFill>
            <a:srgbClr val="E8E8E8"/>
          </a:solidFill>
        </p:spPr>
        <p:txBody>
          <a:bodyPr wrap="square">
            <a:spAutoFit/>
          </a:bodyPr>
          <a:lstStyle/>
          <a:p>
            <a:r>
              <a:rPr lang="zh-CN" altLang="en-US" dirty="0"/>
              <a:t>代表产品：</a:t>
            </a:r>
            <a:endParaRPr lang="en-US" altLang="zh-CN" dirty="0"/>
          </a:p>
          <a:p>
            <a:r>
              <a:rPr lang="en-US" altLang="zh-CN" dirty="0"/>
              <a:t>EMC VPLEX</a:t>
            </a:r>
            <a:r>
              <a:rPr lang="zh-CN" altLang="en-US" dirty="0"/>
              <a:t>、</a:t>
            </a:r>
            <a:r>
              <a:rPr lang="en-US" altLang="zh-CN" dirty="0"/>
              <a:t>NetApp GFiller</a:t>
            </a:r>
          </a:p>
          <a:p>
            <a:r>
              <a:rPr lang="en-US" altLang="zh-CN" dirty="0"/>
              <a:t>IBM SVC</a:t>
            </a:r>
          </a:p>
          <a:p>
            <a:r>
              <a:rPr lang="en-US" altLang="zh-CN" dirty="0"/>
              <a:t>H3C IV</a:t>
            </a:r>
            <a:r>
              <a:rPr lang="zh-CN" altLang="en-US" dirty="0"/>
              <a:t>系列</a:t>
            </a:r>
          </a:p>
        </p:txBody>
      </p:sp>
    </p:spTree>
    <p:extLst>
      <p:ext uri="{BB962C8B-B14F-4D97-AF65-F5344CB8AC3E}">
        <p14:creationId xmlns:p14="http://schemas.microsoft.com/office/powerpoint/2010/main" val="394050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571208" y="4823845"/>
            <a:ext cx="6031524" cy="1164786"/>
          </a:xfrm>
          <a:prstGeom prst="rect">
            <a:avLst/>
          </a:prstGeom>
          <a:solidFill>
            <a:srgbClr val="E8E8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571208" y="3241812"/>
            <a:ext cx="6031524" cy="1459555"/>
          </a:xfrm>
          <a:prstGeom prst="rect">
            <a:avLst/>
          </a:prstGeom>
          <a:solidFill>
            <a:srgbClr val="E8E8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571208" y="1983880"/>
            <a:ext cx="6031524" cy="1164786"/>
          </a:xfrm>
          <a:prstGeom prst="rect">
            <a:avLst/>
          </a:prstGeom>
          <a:solidFill>
            <a:srgbClr val="E8E8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7.3  </a:t>
            </a:r>
            <a:r>
              <a:rPr lang="zh-CN" altLang="en-US" sz="2400" b="1" spc="225">
                <a:solidFill>
                  <a:schemeClr val="bg1"/>
                </a:solidFill>
                <a:latin typeface="微软雅黑" panose="020B0503020204020204" pitchFamily="34" charset="-122"/>
                <a:ea typeface="微软雅黑" panose="020B0503020204020204" pitchFamily="34" charset="-122"/>
              </a:rPr>
              <a:t>存储虚拟化</a:t>
            </a:r>
          </a:p>
        </p:txBody>
      </p:sp>
      <p:sp>
        <p:nvSpPr>
          <p:cNvPr id="7" name="TextBox 3_1"/>
          <p:cNvSpPr txBox="1"/>
          <p:nvPr/>
        </p:nvSpPr>
        <p:spPr>
          <a:xfrm>
            <a:off x="404049" y="808059"/>
            <a:ext cx="1507144" cy="461665"/>
          </a:xfrm>
          <a:prstGeom prst="rect">
            <a:avLst/>
          </a:prstGeom>
          <a:noFill/>
        </p:spPr>
        <p:txBody>
          <a:bodyPr wrap="none" rtlCol="0">
            <a:spAutoFit/>
          </a:bodyPr>
          <a:lstStyle/>
          <a:p>
            <a:r>
              <a:rPr lang="zh-CN" altLang="en-US" sz="2400" b="1">
                <a:solidFill>
                  <a:schemeClr val="accent6"/>
                </a:solidFill>
              </a:rPr>
              <a:t>案例分析 </a:t>
            </a:r>
          </a:p>
        </p:txBody>
      </p:sp>
      <p:sp>
        <p:nvSpPr>
          <p:cNvPr id="9"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298320" y="1393023"/>
            <a:ext cx="8069389" cy="400110"/>
          </a:xfrm>
          <a:prstGeom prst="rect">
            <a:avLst/>
          </a:prstGeom>
        </p:spPr>
        <p:txBody>
          <a:bodyPr wrap="none">
            <a:spAutoFit/>
          </a:bodyPr>
          <a:lstStyle/>
          <a:p>
            <a:r>
              <a:rPr lang="en-US" altLang="zh-CN" sz="2000" dirty="0" smtClean="0">
                <a:latin typeface="+mj-ea"/>
                <a:ea typeface="+mj-ea"/>
              </a:rPr>
              <a:t>VMFS</a:t>
            </a:r>
            <a:r>
              <a:rPr lang="zh-CN" altLang="en-US" sz="2000" dirty="0" smtClean="0">
                <a:latin typeface="+mj-ea"/>
                <a:ea typeface="+mj-ea"/>
              </a:rPr>
              <a:t>允许多个物理主机同时读写同一个存储器，其功能</a:t>
            </a:r>
            <a:r>
              <a:rPr lang="zh-CN" altLang="en-US" sz="2000" dirty="0">
                <a:latin typeface="+mj-ea"/>
                <a:ea typeface="+mj-ea"/>
              </a:rPr>
              <a:t>主要</a:t>
            </a:r>
            <a:r>
              <a:rPr lang="zh-CN" altLang="en-US" sz="2000" dirty="0" smtClean="0">
                <a:latin typeface="+mj-ea"/>
                <a:ea typeface="+mj-ea"/>
              </a:rPr>
              <a:t>包括：</a:t>
            </a:r>
            <a:endParaRPr lang="zh-CN" altLang="en-US" sz="2000" dirty="0">
              <a:latin typeface="+mj-ea"/>
              <a:ea typeface="+mj-ea"/>
            </a:endParaRPr>
          </a:p>
        </p:txBody>
      </p:sp>
      <p:sp>
        <p:nvSpPr>
          <p:cNvPr id="4" name="矩形 3"/>
          <p:cNvSpPr/>
          <p:nvPr/>
        </p:nvSpPr>
        <p:spPr>
          <a:xfrm>
            <a:off x="298320" y="1983880"/>
            <a:ext cx="2038479" cy="11647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320" y="3241813"/>
            <a:ext cx="2038479" cy="1164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98320" y="4823846"/>
            <a:ext cx="2038479" cy="11647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32729" y="2376711"/>
            <a:ext cx="1569660" cy="369332"/>
          </a:xfrm>
          <a:prstGeom prst="rect">
            <a:avLst/>
          </a:prstGeom>
        </p:spPr>
        <p:txBody>
          <a:bodyPr wrap="none">
            <a:spAutoFit/>
          </a:bodyPr>
          <a:lstStyle/>
          <a:p>
            <a:r>
              <a:rPr lang="zh-CN" altLang="en-US" b="1">
                <a:solidFill>
                  <a:schemeClr val="bg1"/>
                </a:solidFill>
              </a:rPr>
              <a:t>磁盘锁定技术</a:t>
            </a:r>
          </a:p>
        </p:txBody>
      </p:sp>
      <p:sp>
        <p:nvSpPr>
          <p:cNvPr id="12" name="矩形 11"/>
          <p:cNvSpPr/>
          <p:nvPr/>
        </p:nvSpPr>
        <p:spPr>
          <a:xfrm>
            <a:off x="648145" y="3501040"/>
            <a:ext cx="1338828" cy="646331"/>
          </a:xfrm>
          <a:prstGeom prst="rect">
            <a:avLst/>
          </a:prstGeom>
        </p:spPr>
        <p:txBody>
          <a:bodyPr wrap="none">
            <a:spAutoFit/>
          </a:bodyPr>
          <a:lstStyle/>
          <a:p>
            <a:r>
              <a:rPr lang="zh-CN" altLang="en-US" b="1" dirty="0">
                <a:solidFill>
                  <a:schemeClr val="bg1"/>
                </a:solidFill>
              </a:rPr>
              <a:t>故障一致性</a:t>
            </a:r>
            <a:endParaRPr lang="en-US" altLang="zh-CN" b="1" dirty="0">
              <a:solidFill>
                <a:schemeClr val="bg1"/>
              </a:solidFill>
            </a:endParaRPr>
          </a:p>
          <a:p>
            <a:r>
              <a:rPr lang="zh-CN" altLang="en-US" b="1" dirty="0">
                <a:solidFill>
                  <a:schemeClr val="bg1"/>
                </a:solidFill>
              </a:rPr>
              <a:t>和恢复机制</a:t>
            </a:r>
          </a:p>
        </p:txBody>
      </p:sp>
      <p:sp>
        <p:nvSpPr>
          <p:cNvPr id="13" name="矩形 12"/>
          <p:cNvSpPr/>
          <p:nvPr/>
        </p:nvSpPr>
        <p:spPr>
          <a:xfrm>
            <a:off x="703448" y="5083073"/>
            <a:ext cx="1228221" cy="646331"/>
          </a:xfrm>
          <a:prstGeom prst="rect">
            <a:avLst/>
          </a:prstGeom>
        </p:spPr>
        <p:txBody>
          <a:bodyPr wrap="none">
            <a:spAutoFit/>
          </a:bodyPr>
          <a:lstStyle/>
          <a:p>
            <a:r>
              <a:rPr lang="zh-CN" altLang="en-US" b="1">
                <a:solidFill>
                  <a:schemeClr val="bg1"/>
                </a:solidFill>
              </a:rPr>
              <a:t>裸机映射</a:t>
            </a:r>
            <a:endParaRPr lang="en-US" altLang="zh-CN" b="1">
              <a:solidFill>
                <a:schemeClr val="bg1"/>
              </a:solidFill>
            </a:endParaRPr>
          </a:p>
          <a:p>
            <a:r>
              <a:rPr lang="zh-CN" altLang="en-US" b="1">
                <a:solidFill>
                  <a:schemeClr val="bg1"/>
                </a:solidFill>
              </a:rPr>
              <a:t>（</a:t>
            </a:r>
            <a:r>
              <a:rPr lang="en-US" altLang="zh-CN" b="1">
                <a:solidFill>
                  <a:schemeClr val="bg1"/>
                </a:solidFill>
              </a:rPr>
              <a:t>RDM</a:t>
            </a:r>
            <a:r>
              <a:rPr lang="zh-CN" altLang="en-US" b="1">
                <a:solidFill>
                  <a:schemeClr val="bg1"/>
                </a:solidFill>
              </a:rPr>
              <a:t>）</a:t>
            </a:r>
          </a:p>
        </p:txBody>
      </p:sp>
      <p:sp>
        <p:nvSpPr>
          <p:cNvPr id="14" name="矩形 13"/>
          <p:cNvSpPr/>
          <p:nvPr/>
        </p:nvSpPr>
        <p:spPr>
          <a:xfrm>
            <a:off x="2671777" y="2099712"/>
            <a:ext cx="5686425"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锁定已启动的虚拟机的磁盘，以避免多台服务器同时启动同一虚拟机</a:t>
            </a:r>
          </a:p>
        </p:txBody>
      </p:sp>
      <p:sp>
        <p:nvSpPr>
          <p:cNvPr id="15" name="矩形 14"/>
          <p:cNvSpPr/>
          <p:nvPr/>
        </p:nvSpPr>
        <p:spPr>
          <a:xfrm>
            <a:off x="2671776" y="3362540"/>
            <a:ext cx="5686425"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用于快速识别故障的根本原因，帮助虚拟机、物理主机和存储子系统从故障中</a:t>
            </a:r>
            <a:r>
              <a:rPr lang="zh-CN" altLang="en-US" dirty="0" smtClean="0">
                <a:solidFill>
                  <a:schemeClr val="tx1">
                    <a:lumMod val="75000"/>
                    <a:lumOff val="25000"/>
                  </a:schemeClr>
                </a:solidFill>
              </a:rPr>
              <a:t>恢复，包括分布式日志、故障一致的虚拟机</a:t>
            </a:r>
            <a:r>
              <a:rPr lang="en-US" altLang="zh-CN" dirty="0" smtClean="0">
                <a:solidFill>
                  <a:schemeClr val="tx1">
                    <a:lumMod val="75000"/>
                    <a:lumOff val="25000"/>
                  </a:schemeClr>
                </a:solidFill>
              </a:rPr>
              <a:t>IO</a:t>
            </a:r>
            <a:r>
              <a:rPr lang="zh-CN" altLang="en-US" dirty="0" smtClean="0">
                <a:solidFill>
                  <a:schemeClr val="tx1">
                    <a:lumMod val="75000"/>
                    <a:lumOff val="25000"/>
                  </a:schemeClr>
                </a:solidFill>
              </a:rPr>
              <a:t>路径和计算机状况快照等</a:t>
            </a:r>
            <a:endParaRPr lang="zh-CN" altLang="en-US" dirty="0">
              <a:solidFill>
                <a:schemeClr val="tx1">
                  <a:lumMod val="75000"/>
                  <a:lumOff val="25000"/>
                </a:schemeClr>
              </a:solidFill>
            </a:endParaRPr>
          </a:p>
        </p:txBody>
      </p:sp>
      <p:sp>
        <p:nvSpPr>
          <p:cNvPr id="16" name="矩形 15"/>
          <p:cNvSpPr/>
          <p:nvPr/>
        </p:nvSpPr>
        <p:spPr>
          <a:xfrm>
            <a:off x="2671776" y="4949468"/>
            <a:ext cx="5800183" cy="923330"/>
          </a:xfrm>
          <a:prstGeom prst="rect">
            <a:avLst/>
          </a:prstGeom>
        </p:spPr>
        <p:txBody>
          <a:bodyPr wrap="square">
            <a:spAutoFit/>
          </a:bodyPr>
          <a:lstStyle/>
          <a:p>
            <a:pPr>
              <a:lnSpc>
                <a:spcPct val="150000"/>
              </a:lnSpc>
            </a:pPr>
            <a:r>
              <a:rPr lang="en-US" altLang="zh-CN" dirty="0">
                <a:solidFill>
                  <a:schemeClr val="tx1">
                    <a:lumMod val="75000"/>
                    <a:lumOff val="25000"/>
                  </a:schemeClr>
                </a:solidFill>
              </a:rPr>
              <a:t>RDM</a:t>
            </a:r>
            <a:r>
              <a:rPr lang="zh-CN" altLang="en-US" dirty="0">
                <a:solidFill>
                  <a:schemeClr val="tx1">
                    <a:lumMod val="75000"/>
                    <a:lumOff val="25000"/>
                  </a:schemeClr>
                </a:solidFill>
              </a:rPr>
              <a:t>使得虚拟机能够直接访问物理存储子系统（</a:t>
            </a:r>
            <a:r>
              <a:rPr lang="en-US" altLang="zh-CN" dirty="0">
                <a:solidFill>
                  <a:schemeClr val="tx1">
                    <a:lumMod val="75000"/>
                    <a:lumOff val="25000"/>
                  </a:schemeClr>
                </a:solidFill>
              </a:rPr>
              <a:t>iSCSI</a:t>
            </a:r>
            <a:r>
              <a:rPr lang="zh-CN" altLang="en-US" dirty="0">
                <a:solidFill>
                  <a:schemeClr val="tx1">
                    <a:lumMod val="75000"/>
                    <a:lumOff val="25000"/>
                  </a:schemeClr>
                </a:solidFill>
              </a:rPr>
              <a:t>或光纤通道）上的</a:t>
            </a:r>
            <a:r>
              <a:rPr lang="en-US" altLang="zh-CN" dirty="0">
                <a:solidFill>
                  <a:schemeClr val="tx1">
                    <a:lumMod val="75000"/>
                    <a:lumOff val="25000"/>
                  </a:schemeClr>
                </a:solidFill>
              </a:rPr>
              <a:t>LUN</a:t>
            </a:r>
            <a:r>
              <a:rPr lang="zh-CN" altLang="en-US" dirty="0">
                <a:solidFill>
                  <a:schemeClr val="tx1">
                    <a:lumMod val="75000"/>
                    <a:lumOff val="25000"/>
                  </a:schemeClr>
                </a:solidFill>
              </a:rPr>
              <a:t>（</a:t>
            </a:r>
            <a:r>
              <a:rPr lang="en-US" altLang="zh-CN" dirty="0">
                <a:solidFill>
                  <a:schemeClr val="tx1">
                    <a:lumMod val="75000"/>
                    <a:lumOff val="25000"/>
                  </a:schemeClr>
                </a:solidFill>
              </a:rPr>
              <a:t>Logical Unit Number</a:t>
            </a:r>
            <a:r>
              <a:rPr lang="zh-CN" altLang="en-US" dirty="0">
                <a:solidFill>
                  <a:schemeClr val="tx1">
                    <a:lumMod val="75000"/>
                    <a:lumOff val="25000"/>
                  </a:schemeClr>
                </a:solidFill>
              </a:rPr>
              <a:t>）</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pPr/>
              <a:t>42</a:t>
            </a:fld>
            <a:endParaRPr lang="zh-CN" altLang="en-US" dirty="0"/>
          </a:p>
        </p:txBody>
      </p:sp>
    </p:spTree>
    <p:extLst>
      <p:ext uri="{BB962C8B-B14F-4D97-AF65-F5344CB8AC3E}">
        <p14:creationId xmlns:p14="http://schemas.microsoft.com/office/powerpoint/2010/main" val="11682264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28663"/>
            <a:ext cx="9144000" cy="5407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43</a:t>
            </a:fld>
            <a:endParaRPr lang="zh-CN" altLang="en-US" dirty="0"/>
          </a:p>
        </p:txBody>
      </p:sp>
      <p:sp>
        <p:nvSpPr>
          <p:cNvPr id="4" name="矩形 3"/>
          <p:cNvSpPr/>
          <p:nvPr/>
        </p:nvSpPr>
        <p:spPr>
          <a:xfrm>
            <a:off x="425649" y="1416030"/>
            <a:ext cx="3248088" cy="1754326"/>
          </a:xfrm>
          <a:prstGeom prst="rect">
            <a:avLst/>
          </a:prstGeom>
        </p:spPr>
        <p:txBody>
          <a:bodyPr wrap="square">
            <a:spAutoFit/>
          </a:bodyPr>
          <a:lstStyle/>
          <a:p>
            <a:pPr>
              <a:lnSpc>
                <a:spcPct val="150000"/>
              </a:lnSpc>
            </a:pPr>
            <a:r>
              <a:rPr lang="en-US" altLang="zh-CN" b="1" dirty="0">
                <a:solidFill>
                  <a:schemeClr val="accent6"/>
                </a:solidFill>
              </a:rPr>
              <a:t>VMware vSphere</a:t>
            </a:r>
            <a:r>
              <a:rPr lang="zh-CN" altLang="en-US" dirty="0">
                <a:solidFill>
                  <a:schemeClr val="tx1">
                    <a:lumMod val="75000"/>
                    <a:lumOff val="25000"/>
                  </a:schemeClr>
                </a:solidFill>
              </a:rPr>
              <a:t>存储架构由各种抽象层组成，这些抽象层隐藏并管理物理存储子系统之间的复杂性和差异</a:t>
            </a:r>
          </a:p>
        </p:txBody>
      </p:sp>
      <p:pic>
        <p:nvPicPr>
          <p:cNvPr id="6146" name="Picture 2" descr="t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0820" y="728663"/>
            <a:ext cx="5296096"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49433" y="5540961"/>
            <a:ext cx="1967846" cy="458202"/>
          </a:xfrm>
          <a:prstGeom prst="rect">
            <a:avLst/>
          </a:prstGeom>
        </p:spPr>
        <p:txBody>
          <a:bodyPr wrap="none">
            <a:spAutoFit/>
          </a:bodyPr>
          <a:lstStyle/>
          <a:p>
            <a:pPr algn="ctr">
              <a:lnSpc>
                <a:spcPct val="200000"/>
              </a:lnSpc>
              <a:spcAft>
                <a:spcPts val="0"/>
              </a:spcAft>
              <a:tabLst>
                <a:tab pos="2628265" algn="ctr"/>
                <a:tab pos="5292725" algn="r"/>
              </a:tabLst>
            </a:pPr>
            <a:r>
              <a:rPr lang="en-US" altLang="zh-CN" sz="1400" kern="500" dirty="0">
                <a:solidFill>
                  <a:schemeClr val="tx1">
                    <a:lumMod val="50000"/>
                    <a:lumOff val="50000"/>
                  </a:schemeClr>
                </a:solidFill>
                <a:latin typeface="+mn-ea"/>
              </a:rPr>
              <a:t>VMware</a:t>
            </a:r>
            <a:r>
              <a:rPr lang="zh-CN" altLang="zh-CN" sz="1400" kern="500" dirty="0">
                <a:solidFill>
                  <a:schemeClr val="tx1">
                    <a:lumMod val="50000"/>
                    <a:lumOff val="50000"/>
                  </a:schemeClr>
                </a:solidFill>
                <a:latin typeface="+mn-ea"/>
              </a:rPr>
              <a:t>虚拟存储架构</a:t>
            </a:r>
            <a:endParaRPr lang="zh-CN" altLang="zh-CN" sz="1400" kern="500" dirty="0">
              <a:solidFill>
                <a:schemeClr val="tx1">
                  <a:lumMod val="50000"/>
                  <a:lumOff val="50000"/>
                </a:schemeClr>
              </a:solidFill>
              <a:effectLst/>
              <a:latin typeface="+mn-ea"/>
            </a:endParaRPr>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7.3  </a:t>
            </a:r>
            <a:r>
              <a:rPr lang="zh-CN" altLang="en-US" sz="2400" b="1" spc="225">
                <a:solidFill>
                  <a:schemeClr val="bg1"/>
                </a:solidFill>
                <a:latin typeface="微软雅黑" panose="020B0503020204020204" pitchFamily="34" charset="-122"/>
                <a:ea typeface="微软雅黑" panose="020B0503020204020204" pitchFamily="34" charset="-122"/>
              </a:rPr>
              <a:t>存储虚拟化</a:t>
            </a:r>
          </a:p>
        </p:txBody>
      </p:sp>
      <p:sp>
        <p:nvSpPr>
          <p:cNvPr id="7" name="TextBox 3_1"/>
          <p:cNvSpPr txBox="1"/>
          <p:nvPr/>
        </p:nvSpPr>
        <p:spPr>
          <a:xfrm>
            <a:off x="404049" y="808059"/>
            <a:ext cx="1507144" cy="461665"/>
          </a:xfrm>
          <a:prstGeom prst="rect">
            <a:avLst/>
          </a:prstGeom>
          <a:noFill/>
        </p:spPr>
        <p:txBody>
          <a:bodyPr wrap="none" rtlCol="0">
            <a:spAutoFit/>
          </a:bodyPr>
          <a:lstStyle/>
          <a:p>
            <a:r>
              <a:rPr lang="zh-CN" altLang="en-US" sz="2400" b="1">
                <a:solidFill>
                  <a:schemeClr val="accent6"/>
                </a:solidFill>
              </a:rPr>
              <a:t>案例分析 </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0296479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254816"/>
            <a:ext cx="3485249" cy="600164"/>
          </a:xfrm>
          <a:prstGeom prst="rect">
            <a:avLst/>
          </a:prstGeom>
        </p:spPr>
        <p:txBody>
          <a:bodyPr wrap="none">
            <a:spAutoFit/>
          </a:bodyPr>
          <a:lstStyle/>
          <a:p>
            <a:r>
              <a:rPr lang="en-US" altLang="zh-CN" sz="3300" b="1" spc="225" dirty="0">
                <a:solidFill>
                  <a:srgbClr val="96C527"/>
                </a:solidFill>
                <a:latin typeface="微软雅黑" panose="020B0503020204020204" pitchFamily="34" charset="-122"/>
                <a:ea typeface="微软雅黑" panose="020B0503020204020204" pitchFamily="34" charset="-122"/>
              </a:rPr>
              <a:t>7.4  </a:t>
            </a:r>
            <a:r>
              <a:rPr lang="zh-CN" altLang="en-US" sz="3300" b="1" spc="225" dirty="0">
                <a:solidFill>
                  <a:srgbClr val="96C527"/>
                </a:solidFill>
                <a:latin typeface="微软雅黑" panose="020B0503020204020204" pitchFamily="34" charset="-122"/>
                <a:ea typeface="微软雅黑" panose="020B0503020204020204" pitchFamily="34" charset="-122"/>
              </a:rPr>
              <a:t>网络虚拟化</a:t>
            </a:r>
          </a:p>
        </p:txBody>
      </p:sp>
      <p:sp>
        <p:nvSpPr>
          <p:cNvPr id="4" name="矩形 3"/>
          <p:cNvSpPr/>
          <p:nvPr/>
        </p:nvSpPr>
        <p:spPr>
          <a:xfrm>
            <a:off x="2494479" y="3073895"/>
            <a:ext cx="3536546" cy="415498"/>
          </a:xfrm>
          <a:prstGeom prst="rect">
            <a:avLst/>
          </a:prstGeom>
        </p:spPr>
        <p:txBody>
          <a:bodyPr wrap="none">
            <a:spAutoFit/>
          </a:bodyPr>
          <a:lstStyle/>
          <a:p>
            <a:r>
              <a:rPr lang="en-US" altLang="zh-CN" sz="2100" kern="500" spc="225">
                <a:solidFill>
                  <a:schemeClr val="bg1"/>
                </a:solidFill>
                <a:latin typeface="+mn-ea"/>
              </a:rPr>
              <a:t>7.4.1  </a:t>
            </a:r>
            <a:r>
              <a:rPr lang="zh-CN" altLang="en-US" sz="2100" kern="500" spc="225">
                <a:solidFill>
                  <a:schemeClr val="bg1"/>
                </a:solidFill>
                <a:latin typeface="+mn-ea"/>
              </a:rPr>
              <a:t>核心层网络虚拟化</a:t>
            </a:r>
            <a:endParaRPr lang="zh-CN" altLang="en-US" sz="2100" kern="500" spc="225" dirty="0">
              <a:solidFill>
                <a:schemeClr val="bg1"/>
              </a:solidFill>
              <a:latin typeface="+mn-ea"/>
            </a:endParaRPr>
          </a:p>
        </p:txBody>
      </p:sp>
      <p:sp>
        <p:nvSpPr>
          <p:cNvPr id="7" name="矩形 6"/>
          <p:cNvSpPr/>
          <p:nvPr/>
        </p:nvSpPr>
        <p:spPr>
          <a:xfrm>
            <a:off x="2494479" y="3565562"/>
            <a:ext cx="3536546" cy="415498"/>
          </a:xfrm>
          <a:prstGeom prst="rect">
            <a:avLst/>
          </a:prstGeom>
        </p:spPr>
        <p:txBody>
          <a:bodyPr wrap="none">
            <a:spAutoFit/>
          </a:bodyPr>
          <a:lstStyle/>
          <a:p>
            <a:r>
              <a:rPr lang="en-US" altLang="zh-CN" sz="2100" kern="500" spc="225">
                <a:solidFill>
                  <a:schemeClr val="bg1"/>
                </a:solidFill>
                <a:latin typeface="+mn-ea"/>
              </a:rPr>
              <a:t>7.4.2  </a:t>
            </a:r>
            <a:r>
              <a:rPr lang="zh-CN" altLang="en-US" sz="2100" kern="500" spc="225">
                <a:solidFill>
                  <a:schemeClr val="bg1"/>
                </a:solidFill>
                <a:latin typeface="+mn-ea"/>
              </a:rPr>
              <a:t>接入层网络虚拟化</a:t>
            </a:r>
            <a:endParaRPr lang="zh-CN" altLang="en-US" sz="2100" kern="500" spc="225" dirty="0">
              <a:solidFill>
                <a:schemeClr val="bg1"/>
              </a:solidFill>
              <a:latin typeface="+mn-ea"/>
            </a:endParaRPr>
          </a:p>
        </p:txBody>
      </p:sp>
      <p:sp>
        <p:nvSpPr>
          <p:cNvPr id="8" name="矩形 7"/>
          <p:cNvSpPr/>
          <p:nvPr/>
        </p:nvSpPr>
        <p:spPr>
          <a:xfrm>
            <a:off x="2494479" y="4057229"/>
            <a:ext cx="3536546" cy="415498"/>
          </a:xfrm>
          <a:prstGeom prst="rect">
            <a:avLst/>
          </a:prstGeom>
        </p:spPr>
        <p:txBody>
          <a:bodyPr wrap="none">
            <a:spAutoFit/>
          </a:bodyPr>
          <a:lstStyle/>
          <a:p>
            <a:r>
              <a:rPr lang="en-US" altLang="zh-CN" sz="2100" kern="500" spc="225">
                <a:solidFill>
                  <a:schemeClr val="bg1"/>
                </a:solidFill>
                <a:latin typeface="+mn-ea"/>
              </a:rPr>
              <a:t>7.4.3  </a:t>
            </a:r>
            <a:r>
              <a:rPr lang="zh-CN" altLang="en-US" sz="2100" kern="500" spc="225">
                <a:solidFill>
                  <a:schemeClr val="bg1"/>
                </a:solidFill>
                <a:latin typeface="+mn-ea"/>
              </a:rPr>
              <a:t>虚拟机网络虚拟化</a:t>
            </a:r>
            <a:endParaRPr lang="zh-CN" altLang="en-US" sz="2100" kern="500" spc="225" dirty="0">
              <a:solidFill>
                <a:schemeClr val="bg1"/>
              </a:solidFill>
              <a:latin typeface="+mn-ea"/>
            </a:endParaRPr>
          </a:p>
        </p:txBody>
      </p:sp>
      <p:sp>
        <p:nvSpPr>
          <p:cNvPr id="9" name="矩形 8"/>
          <p:cNvSpPr/>
          <p:nvPr/>
        </p:nvSpPr>
        <p:spPr>
          <a:xfrm>
            <a:off x="2494479" y="4548896"/>
            <a:ext cx="6163290" cy="415498"/>
          </a:xfrm>
          <a:prstGeom prst="rect">
            <a:avLst/>
          </a:prstGeom>
        </p:spPr>
        <p:txBody>
          <a:bodyPr wrap="none">
            <a:spAutoFit/>
          </a:bodyPr>
          <a:lstStyle/>
          <a:p>
            <a:r>
              <a:rPr lang="en-US" altLang="zh-CN" sz="2100" kern="500" spc="225">
                <a:solidFill>
                  <a:schemeClr val="bg1"/>
                </a:solidFill>
                <a:latin typeface="+mn-ea"/>
              </a:rPr>
              <a:t>7.4.4  </a:t>
            </a:r>
            <a:r>
              <a:rPr lang="zh-CN" altLang="en-US" sz="2100" kern="500" spc="225">
                <a:solidFill>
                  <a:schemeClr val="bg1"/>
                </a:solidFill>
                <a:latin typeface="+mn-ea"/>
              </a:rPr>
              <a:t>案例分析</a:t>
            </a:r>
            <a:r>
              <a:rPr lang="en-US" altLang="zh-CN" sz="2100" kern="500" spc="225">
                <a:solidFill>
                  <a:schemeClr val="bg1"/>
                </a:solidFill>
                <a:latin typeface="+mn-ea"/>
              </a:rPr>
              <a:t>: VMware</a:t>
            </a:r>
            <a:r>
              <a:rPr lang="zh-CN" altLang="en-US" sz="2100" kern="500" spc="225">
                <a:solidFill>
                  <a:schemeClr val="bg1"/>
                </a:solidFill>
                <a:latin typeface="+mn-ea"/>
              </a:rPr>
              <a:t>的网络虚拟化技术</a:t>
            </a:r>
            <a:endParaRPr lang="zh-CN" altLang="en-US" sz="2100" kern="500" spc="225" dirty="0">
              <a:solidFill>
                <a:schemeClr val="bg1"/>
              </a:solidFill>
              <a:latin typeface="+mn-ea"/>
            </a:endParaRPr>
          </a:p>
        </p:txBody>
      </p:sp>
    </p:spTree>
    <p:extLst>
      <p:ext uri="{BB962C8B-B14F-4D97-AF65-F5344CB8AC3E}">
        <p14:creationId xmlns:p14="http://schemas.microsoft.com/office/powerpoint/2010/main" val="40531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566" r="5566"/>
          <a:stretch/>
        </p:blipFill>
        <p:spPr>
          <a:xfrm>
            <a:off x="0" y="0"/>
            <a:ext cx="9144000" cy="6858000"/>
          </a:xfrm>
          <a:prstGeom prst="rect">
            <a:avLst/>
          </a:prstGeom>
        </p:spPr>
      </p:pic>
      <p:sp>
        <p:nvSpPr>
          <p:cNvPr id="3" name="矩形 2"/>
          <p:cNvSpPr/>
          <p:nvPr/>
        </p:nvSpPr>
        <p:spPr>
          <a:xfrm>
            <a:off x="0" y="0"/>
            <a:ext cx="9144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3253" y="851719"/>
            <a:ext cx="3057247" cy="584775"/>
          </a:xfrm>
          <a:prstGeom prst="rect">
            <a:avLst/>
          </a:prstGeom>
        </p:spPr>
        <p:txBody>
          <a:bodyPr wrap="none">
            <a:spAutoFit/>
          </a:bodyPr>
          <a:lstStyle/>
          <a:p>
            <a:r>
              <a:rPr lang="zh-CN" altLang="en-US" sz="3200" b="1" dirty="0">
                <a:solidFill>
                  <a:srgbClr val="9BED07"/>
                </a:solidFill>
              </a:rPr>
              <a:t>传统的数据中心</a:t>
            </a:r>
          </a:p>
        </p:txBody>
      </p:sp>
      <p:sp>
        <p:nvSpPr>
          <p:cNvPr id="5" name="矩形 4"/>
          <p:cNvSpPr/>
          <p:nvPr/>
        </p:nvSpPr>
        <p:spPr>
          <a:xfrm>
            <a:off x="455730" y="1492935"/>
            <a:ext cx="7824670" cy="400110"/>
          </a:xfrm>
          <a:prstGeom prst="rect">
            <a:avLst/>
          </a:prstGeom>
        </p:spPr>
        <p:txBody>
          <a:bodyPr wrap="square">
            <a:spAutoFit/>
          </a:bodyPr>
          <a:lstStyle/>
          <a:p>
            <a:r>
              <a:rPr lang="zh-CN" altLang="en-US" sz="2000" dirty="0">
                <a:solidFill>
                  <a:schemeClr val="bg1">
                    <a:lumMod val="85000"/>
                  </a:schemeClr>
                </a:solidFill>
              </a:rPr>
              <a:t>服务器之间操作系统和上层软件异构、接口与数据格式不统一</a:t>
            </a:r>
          </a:p>
        </p:txBody>
      </p:sp>
      <p:sp>
        <p:nvSpPr>
          <p:cNvPr id="6" name="矩形 5"/>
          <p:cNvSpPr/>
          <p:nvPr/>
        </p:nvSpPr>
        <p:spPr>
          <a:xfrm>
            <a:off x="455730" y="1965901"/>
            <a:ext cx="3262432" cy="400110"/>
          </a:xfrm>
          <a:prstGeom prst="rect">
            <a:avLst/>
          </a:prstGeom>
        </p:spPr>
        <p:txBody>
          <a:bodyPr wrap="none">
            <a:spAutoFit/>
          </a:bodyPr>
          <a:lstStyle/>
          <a:p>
            <a:r>
              <a:rPr lang="zh-CN" altLang="en-US" sz="2000" dirty="0">
                <a:solidFill>
                  <a:schemeClr val="bg1">
                    <a:lumMod val="85000"/>
                  </a:schemeClr>
                </a:solidFill>
              </a:rPr>
              <a:t>数据中心内网络传输效率低</a:t>
            </a:r>
          </a:p>
        </p:txBody>
      </p:sp>
      <p:sp>
        <p:nvSpPr>
          <p:cNvPr id="8" name="矩形 7"/>
          <p:cNvSpPr/>
          <p:nvPr/>
        </p:nvSpPr>
        <p:spPr>
          <a:xfrm>
            <a:off x="433253" y="2794531"/>
            <a:ext cx="2646878" cy="584775"/>
          </a:xfrm>
          <a:prstGeom prst="rect">
            <a:avLst/>
          </a:prstGeom>
        </p:spPr>
        <p:txBody>
          <a:bodyPr wrap="none">
            <a:spAutoFit/>
          </a:bodyPr>
          <a:lstStyle/>
          <a:p>
            <a:r>
              <a:rPr lang="zh-CN" altLang="en-US" sz="3200" b="1" dirty="0">
                <a:solidFill>
                  <a:srgbClr val="9BED07"/>
                </a:solidFill>
              </a:rPr>
              <a:t>使用云计算后</a:t>
            </a:r>
          </a:p>
        </p:txBody>
      </p:sp>
      <p:sp>
        <p:nvSpPr>
          <p:cNvPr id="9" name="矩形 8"/>
          <p:cNvSpPr/>
          <p:nvPr/>
        </p:nvSpPr>
        <p:spPr>
          <a:xfrm>
            <a:off x="455730" y="3482940"/>
            <a:ext cx="7469070" cy="369332"/>
          </a:xfrm>
          <a:prstGeom prst="rect">
            <a:avLst/>
          </a:prstGeom>
        </p:spPr>
        <p:txBody>
          <a:bodyPr wrap="square">
            <a:spAutoFit/>
          </a:bodyPr>
          <a:lstStyle/>
          <a:p>
            <a:r>
              <a:rPr lang="zh-CN" altLang="en-US" dirty="0">
                <a:solidFill>
                  <a:schemeClr val="bg1">
                    <a:lumMod val="85000"/>
                  </a:schemeClr>
                </a:solidFill>
              </a:rPr>
              <a:t>数据同步传送的大流量、备份大流量、虚拟机迁移大流量</a:t>
            </a:r>
          </a:p>
        </p:txBody>
      </p:sp>
      <p:sp>
        <p:nvSpPr>
          <p:cNvPr id="10" name="矩形 9"/>
          <p:cNvSpPr/>
          <p:nvPr/>
        </p:nvSpPr>
        <p:spPr>
          <a:xfrm>
            <a:off x="455730" y="3955906"/>
            <a:ext cx="6402270" cy="369332"/>
          </a:xfrm>
          <a:prstGeom prst="rect">
            <a:avLst/>
          </a:prstGeom>
        </p:spPr>
        <p:txBody>
          <a:bodyPr wrap="square">
            <a:spAutoFit/>
          </a:bodyPr>
          <a:lstStyle/>
          <a:p>
            <a:r>
              <a:rPr lang="zh-CN" altLang="en-US" dirty="0">
                <a:solidFill>
                  <a:schemeClr val="bg1">
                    <a:lumMod val="85000"/>
                  </a:schemeClr>
                </a:solidFill>
              </a:rPr>
              <a:t>采用统一的交换网络减少布线、维护工作量和扩容成本</a:t>
            </a:r>
          </a:p>
        </p:txBody>
      </p:sp>
      <p:sp>
        <p:nvSpPr>
          <p:cNvPr id="11" name="矩形 10"/>
          <p:cNvSpPr/>
          <p:nvPr/>
        </p:nvSpPr>
        <p:spPr>
          <a:xfrm>
            <a:off x="433253" y="4714456"/>
            <a:ext cx="3877985" cy="584775"/>
          </a:xfrm>
          <a:prstGeom prst="rect">
            <a:avLst/>
          </a:prstGeom>
        </p:spPr>
        <p:txBody>
          <a:bodyPr wrap="none">
            <a:spAutoFit/>
          </a:bodyPr>
          <a:lstStyle/>
          <a:p>
            <a:r>
              <a:rPr lang="zh-CN" altLang="en-US" sz="3200" b="1" dirty="0">
                <a:solidFill>
                  <a:srgbClr val="9BED07"/>
                </a:solidFill>
              </a:rPr>
              <a:t>引入虚拟化技术之后</a:t>
            </a:r>
          </a:p>
        </p:txBody>
      </p:sp>
      <p:sp>
        <p:nvSpPr>
          <p:cNvPr id="12" name="矩形 11"/>
          <p:cNvSpPr/>
          <p:nvPr/>
        </p:nvSpPr>
        <p:spPr>
          <a:xfrm>
            <a:off x="455730" y="5406953"/>
            <a:ext cx="7469070" cy="369332"/>
          </a:xfrm>
          <a:prstGeom prst="rect">
            <a:avLst/>
          </a:prstGeom>
        </p:spPr>
        <p:txBody>
          <a:bodyPr wrap="square">
            <a:spAutoFit/>
          </a:bodyPr>
          <a:lstStyle/>
          <a:p>
            <a:r>
              <a:rPr lang="zh-CN" altLang="en-US" dirty="0">
                <a:solidFill>
                  <a:schemeClr val="bg1">
                    <a:lumMod val="85000"/>
                  </a:schemeClr>
                </a:solidFill>
              </a:rPr>
              <a:t>数据中心网络虚拟化分为</a:t>
            </a:r>
            <a:r>
              <a:rPr lang="zh-CN" altLang="en-US" b="1" dirty="0">
                <a:solidFill>
                  <a:schemeClr val="bg1">
                    <a:lumMod val="85000"/>
                  </a:schemeClr>
                </a:solidFill>
              </a:rPr>
              <a:t>核心层</a:t>
            </a:r>
            <a:r>
              <a:rPr lang="zh-CN" altLang="en-US" dirty="0">
                <a:solidFill>
                  <a:schemeClr val="bg1">
                    <a:lumMod val="85000"/>
                  </a:schemeClr>
                </a:solidFill>
              </a:rPr>
              <a:t>、</a:t>
            </a:r>
            <a:r>
              <a:rPr lang="zh-CN" altLang="en-US" b="1" dirty="0">
                <a:solidFill>
                  <a:schemeClr val="bg1">
                    <a:lumMod val="85000"/>
                  </a:schemeClr>
                </a:solidFill>
              </a:rPr>
              <a:t>接入层</a:t>
            </a:r>
            <a:r>
              <a:rPr lang="zh-CN" altLang="en-US" dirty="0">
                <a:solidFill>
                  <a:schemeClr val="bg1">
                    <a:lumMod val="85000"/>
                  </a:schemeClr>
                </a:solidFill>
              </a:rPr>
              <a:t>和</a:t>
            </a:r>
            <a:r>
              <a:rPr lang="zh-CN" altLang="en-US" b="1" dirty="0">
                <a:solidFill>
                  <a:schemeClr val="bg1">
                    <a:lumMod val="85000"/>
                  </a:schemeClr>
                </a:solidFill>
              </a:rPr>
              <a:t>虚拟机</a:t>
            </a:r>
            <a:r>
              <a:rPr lang="zh-CN" altLang="en-US" dirty="0">
                <a:solidFill>
                  <a:schemeClr val="bg1">
                    <a:lumMod val="85000"/>
                  </a:schemeClr>
                </a:solidFill>
              </a:rPr>
              <a:t>网络虚拟化三个方面</a:t>
            </a:r>
          </a:p>
        </p:txBody>
      </p:sp>
    </p:spTree>
    <p:extLst>
      <p:ext uri="{BB962C8B-B14F-4D97-AF65-F5344CB8AC3E}">
        <p14:creationId xmlns:p14="http://schemas.microsoft.com/office/powerpoint/2010/main" val="627602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15856" y="4079287"/>
            <a:ext cx="8440057" cy="11566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mn-ea"/>
              </a:rPr>
              <a:t>VPC</a:t>
            </a:r>
            <a:r>
              <a:rPr lang="zh-CN" altLang="en-US" dirty="0" smtClean="0">
                <a:latin typeface="+mn-ea"/>
              </a:rPr>
              <a:t>技术实现跨交换机的端口绑定，在下级交换机上连属于不同机箱的虚拟交换机时，可以把分别连向不同机箱的万兆链路用于和</a:t>
            </a:r>
            <a:r>
              <a:rPr lang="en-US" altLang="zh-CN" dirty="0" smtClean="0">
                <a:latin typeface="+mn-ea"/>
              </a:rPr>
              <a:t>IEEE802.3ad</a:t>
            </a:r>
            <a:r>
              <a:rPr lang="zh-CN" altLang="en-US" dirty="0" smtClean="0">
                <a:latin typeface="+mn-ea"/>
              </a:rPr>
              <a:t>兼容的技术实现以太网链路捆绑，提高冗余能力和链路互连带宽，简化网络维护</a:t>
            </a:r>
            <a:endParaRPr lang="zh-CN" altLang="en-US" dirty="0">
              <a:latin typeface="+mn-ea"/>
            </a:endParaRPr>
          </a:p>
        </p:txBody>
      </p:sp>
      <p:sp>
        <p:nvSpPr>
          <p:cNvPr id="3" name="TextBox 3_1"/>
          <p:cNvSpPr txBox="1"/>
          <p:nvPr/>
        </p:nvSpPr>
        <p:spPr>
          <a:xfrm>
            <a:off x="404049" y="808059"/>
            <a:ext cx="2646878" cy="461665"/>
          </a:xfrm>
          <a:prstGeom prst="rect">
            <a:avLst/>
          </a:prstGeom>
          <a:noFill/>
        </p:spPr>
        <p:txBody>
          <a:bodyPr wrap="none" rtlCol="0">
            <a:spAutoFit/>
          </a:bodyPr>
          <a:lstStyle/>
          <a:p>
            <a:r>
              <a:rPr lang="zh-CN" altLang="en-US" sz="2400" b="1" dirty="0">
                <a:solidFill>
                  <a:schemeClr val="accent6"/>
                </a:solidFill>
              </a:rPr>
              <a:t>核心层网络虚拟化</a:t>
            </a:r>
          </a:p>
        </p:txBody>
      </p:sp>
      <p:sp>
        <p:nvSpPr>
          <p:cNvPr id="4"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sp>
        <p:nvSpPr>
          <p:cNvPr id="2" name="矩形 1"/>
          <p:cNvSpPr/>
          <p:nvPr/>
        </p:nvSpPr>
        <p:spPr>
          <a:xfrm>
            <a:off x="755520" y="1380761"/>
            <a:ext cx="7514087" cy="369332"/>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核心层网络虚拟化，主要指的是数据中心核心网络设备的虚拟化。</a:t>
            </a:r>
          </a:p>
        </p:txBody>
      </p:sp>
      <p:sp>
        <p:nvSpPr>
          <p:cNvPr id="7" name="矩形 6"/>
          <p:cNvSpPr/>
          <p:nvPr/>
        </p:nvSpPr>
        <p:spPr>
          <a:xfrm>
            <a:off x="658599" y="2428329"/>
            <a:ext cx="697627" cy="400110"/>
          </a:xfrm>
          <a:prstGeom prst="rect">
            <a:avLst/>
          </a:prstGeom>
        </p:spPr>
        <p:txBody>
          <a:bodyPr wrap="none">
            <a:spAutoFit/>
          </a:bodyPr>
          <a:lstStyle/>
          <a:p>
            <a:r>
              <a:rPr lang="zh-CN" altLang="en-US" sz="2000" b="1">
                <a:solidFill>
                  <a:schemeClr val="bg1"/>
                </a:solidFill>
              </a:rPr>
              <a:t>要求</a:t>
            </a:r>
          </a:p>
        </p:txBody>
      </p:sp>
      <p:sp>
        <p:nvSpPr>
          <p:cNvPr id="8" name="矩形 7"/>
          <p:cNvSpPr/>
          <p:nvPr/>
        </p:nvSpPr>
        <p:spPr>
          <a:xfrm>
            <a:off x="658599" y="2024873"/>
            <a:ext cx="7611008" cy="1200329"/>
          </a:xfrm>
          <a:prstGeom prst="rect">
            <a:avLst/>
          </a:prstGeom>
        </p:spPr>
        <p:txBody>
          <a:bodyPr wrap="square">
            <a:spAutoFit/>
          </a:bodyPr>
          <a:lstStyle/>
          <a:p>
            <a:pPr marL="285750" indent="-285750">
              <a:buFont typeface="Wingdings" panose="05000000000000000000" pitchFamily="2" charset="2"/>
              <a:buChar char="l"/>
            </a:pPr>
            <a:r>
              <a:rPr lang="zh-CN" altLang="en-US" dirty="0">
                <a:latin typeface="+mn-ea"/>
              </a:rPr>
              <a:t>核心层网络具备超大规模的数据交换</a:t>
            </a:r>
            <a:r>
              <a:rPr lang="zh-CN" altLang="en-US" dirty="0" smtClean="0">
                <a:latin typeface="+mn-ea"/>
              </a:rPr>
              <a:t>能力，以及万兆</a:t>
            </a:r>
            <a:r>
              <a:rPr lang="zh-CN" altLang="en-US" dirty="0">
                <a:latin typeface="+mn-ea"/>
              </a:rPr>
              <a:t>接入</a:t>
            </a:r>
            <a:r>
              <a:rPr lang="zh-CN" altLang="en-US" dirty="0" smtClean="0">
                <a:latin typeface="+mn-ea"/>
              </a:rPr>
              <a:t>能力</a:t>
            </a:r>
            <a:endParaRPr lang="en-US" altLang="zh-CN" dirty="0" smtClean="0">
              <a:latin typeface="+mn-ea"/>
            </a:endParaRPr>
          </a:p>
          <a:p>
            <a:endParaRPr lang="zh-CN" altLang="en-US" dirty="0">
              <a:latin typeface="+mn-ea"/>
            </a:endParaRPr>
          </a:p>
          <a:p>
            <a:pPr marL="285750" indent="-285750">
              <a:buFont typeface="Wingdings" panose="05000000000000000000" pitchFamily="2" charset="2"/>
              <a:buChar char="l"/>
            </a:pPr>
            <a:r>
              <a:rPr lang="zh-CN" altLang="en-US" dirty="0">
                <a:latin typeface="+mn-ea"/>
              </a:rPr>
              <a:t>提供虚拟机箱</a:t>
            </a:r>
            <a:r>
              <a:rPr lang="zh-CN" altLang="en-US" dirty="0" smtClean="0">
                <a:latin typeface="+mn-ea"/>
              </a:rPr>
              <a:t>技术，</a:t>
            </a:r>
            <a:r>
              <a:rPr lang="zh-CN" altLang="en-US" dirty="0">
                <a:latin typeface="+mn-ea"/>
              </a:rPr>
              <a:t>简化</a:t>
            </a:r>
            <a:r>
              <a:rPr lang="zh-CN" altLang="en-US" dirty="0" smtClean="0">
                <a:latin typeface="+mn-ea"/>
              </a:rPr>
              <a:t>设备管理，</a:t>
            </a:r>
            <a:r>
              <a:rPr lang="zh-CN" altLang="en-US" dirty="0">
                <a:latin typeface="+mn-ea"/>
              </a:rPr>
              <a:t>提高资源</a:t>
            </a:r>
            <a:r>
              <a:rPr lang="zh-CN" altLang="en-US" dirty="0" smtClean="0">
                <a:latin typeface="+mn-ea"/>
              </a:rPr>
              <a:t>利用率，</a:t>
            </a:r>
            <a:r>
              <a:rPr lang="zh-CN" altLang="en-US" dirty="0">
                <a:latin typeface="+mn-ea"/>
              </a:rPr>
              <a:t>提高交换系统的灵活性和</a:t>
            </a:r>
            <a:r>
              <a:rPr lang="zh-CN" altLang="en-US" dirty="0" smtClean="0">
                <a:latin typeface="+mn-ea"/>
              </a:rPr>
              <a:t>扩展性，</a:t>
            </a:r>
            <a:r>
              <a:rPr lang="zh-CN" altLang="en-US" dirty="0">
                <a:latin typeface="+mn-ea"/>
              </a:rPr>
              <a:t>为资源的灵活调度和动态伸缩提供</a:t>
            </a:r>
            <a:r>
              <a:rPr lang="zh-CN" altLang="en-US" dirty="0" smtClean="0">
                <a:latin typeface="+mn-ea"/>
              </a:rPr>
              <a:t>支撑</a:t>
            </a:r>
            <a:endParaRPr lang="zh-CN" altLang="en-US" dirty="0">
              <a:latin typeface="+mn-ea"/>
            </a:endParaRPr>
          </a:p>
        </p:txBody>
      </p:sp>
      <p:sp>
        <p:nvSpPr>
          <p:cNvPr id="5" name="灯片编号占位符 4"/>
          <p:cNvSpPr>
            <a:spLocks noGrp="1"/>
          </p:cNvSpPr>
          <p:nvPr>
            <p:ph type="sldNum" sz="quarter" idx="4"/>
          </p:nvPr>
        </p:nvSpPr>
        <p:spPr/>
        <p:txBody>
          <a:bodyPr/>
          <a:lstStyle/>
          <a:p>
            <a:fld id="{CF730C6D-5BB4-4F63-9D16-9EBF769D35DB}" type="slidenum">
              <a:rPr lang="zh-CN" altLang="en-US" smtClean="0"/>
              <a:pPr/>
              <a:t>46</a:t>
            </a:fld>
            <a:endParaRPr lang="zh-CN" altLang="en-US" dirty="0"/>
          </a:p>
        </p:txBody>
      </p:sp>
    </p:spTree>
    <p:extLst>
      <p:ext uri="{BB962C8B-B14F-4D97-AF65-F5344CB8AC3E}">
        <p14:creationId xmlns:p14="http://schemas.microsoft.com/office/powerpoint/2010/main" val="2091997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47</a:t>
            </a:fld>
            <a:endParaRPr lang="zh-CN" altLang="en-US" dirty="0"/>
          </a:p>
        </p:txBody>
      </p:sp>
      <p:sp>
        <p:nvSpPr>
          <p:cNvPr id="3" name="矩形 2"/>
          <p:cNvSpPr/>
          <p:nvPr/>
        </p:nvSpPr>
        <p:spPr>
          <a:xfrm>
            <a:off x="298321" y="1387797"/>
            <a:ext cx="8328317" cy="874407"/>
          </a:xfrm>
          <a:prstGeom prst="rect">
            <a:avLst/>
          </a:prstGeom>
          <a:solidFill>
            <a:srgbClr val="EAEAEA"/>
          </a:solidFill>
        </p:spPr>
        <p:txBody>
          <a:bodyPr wrap="square">
            <a:spAutoFit/>
          </a:bodyPr>
          <a:lstStyle/>
          <a:p>
            <a:pPr>
              <a:lnSpc>
                <a:spcPct val="150000"/>
              </a:lnSpc>
            </a:pPr>
            <a:r>
              <a:rPr lang="zh-CN" altLang="en-US" dirty="0">
                <a:solidFill>
                  <a:schemeClr val="tx1">
                    <a:lumMod val="75000"/>
                    <a:lumOff val="25000"/>
                  </a:schemeClr>
                </a:solidFill>
              </a:rPr>
              <a:t>接入层虚拟化，可以实现数据中心接入层的分级设计。根据数据中心的走线要求，接入层交换机要求能够支持各种灵活的部署方式和新的以太网技术。</a:t>
            </a:r>
            <a:endParaRPr lang="en-US" altLang="zh-CN" dirty="0">
              <a:solidFill>
                <a:schemeClr val="tx1">
                  <a:lumMod val="75000"/>
                  <a:lumOff val="25000"/>
                </a:schemeClr>
              </a:solidFill>
            </a:endParaRPr>
          </a:p>
        </p:txBody>
      </p:sp>
      <p:sp>
        <p:nvSpPr>
          <p:cNvPr id="4" name="TextBox 3_1"/>
          <p:cNvSpPr txBox="1"/>
          <p:nvPr/>
        </p:nvSpPr>
        <p:spPr>
          <a:xfrm>
            <a:off x="404049" y="808059"/>
            <a:ext cx="2646878" cy="461665"/>
          </a:xfrm>
          <a:prstGeom prst="rect">
            <a:avLst/>
          </a:prstGeom>
          <a:noFill/>
        </p:spPr>
        <p:txBody>
          <a:bodyPr wrap="none" rtlCol="0">
            <a:spAutoFit/>
          </a:bodyPr>
          <a:lstStyle/>
          <a:p>
            <a:r>
              <a:rPr lang="zh-CN" altLang="en-US" sz="2400" b="1" dirty="0">
                <a:solidFill>
                  <a:schemeClr val="accent6"/>
                </a:solidFill>
              </a:rPr>
              <a:t>接入层网络虚拟化</a:t>
            </a: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sp>
        <p:nvSpPr>
          <p:cNvPr id="7" name="矩形 6"/>
          <p:cNvSpPr/>
          <p:nvPr/>
        </p:nvSpPr>
        <p:spPr>
          <a:xfrm>
            <a:off x="361984" y="3255129"/>
            <a:ext cx="3987929" cy="1190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38709" y="3255129"/>
            <a:ext cx="3987929" cy="11906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1984" y="4694096"/>
            <a:ext cx="3987929" cy="11906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38709" y="4694096"/>
            <a:ext cx="3987929" cy="1190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35173" y="3302421"/>
            <a:ext cx="3841552" cy="107682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11898" y="3302421"/>
            <a:ext cx="3841552" cy="107682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5173" y="4741388"/>
            <a:ext cx="3841552" cy="107682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11898" y="4741388"/>
            <a:ext cx="3841552" cy="107682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70805" y="3294677"/>
            <a:ext cx="2215671" cy="1061829"/>
          </a:xfrm>
          <a:prstGeom prst="rect">
            <a:avLst/>
          </a:prstGeom>
        </p:spPr>
        <p:txBody>
          <a:bodyPr wrap="none">
            <a:spAutoFit/>
          </a:bodyPr>
          <a:lstStyle/>
          <a:p>
            <a:pPr algn="ctr">
              <a:lnSpc>
                <a:spcPct val="150000"/>
              </a:lnSpc>
            </a:pPr>
            <a:r>
              <a:rPr lang="zh-CN" altLang="en-US" sz="2400" b="1">
                <a:solidFill>
                  <a:schemeClr val="bg1"/>
                </a:solidFill>
              </a:rPr>
              <a:t>拥塞通知</a:t>
            </a:r>
            <a:endParaRPr lang="en-US" altLang="zh-CN" sz="2400" b="1">
              <a:solidFill>
                <a:schemeClr val="bg1"/>
              </a:solidFill>
            </a:endParaRPr>
          </a:p>
          <a:p>
            <a:pPr algn="ctr">
              <a:lnSpc>
                <a:spcPct val="150000"/>
              </a:lnSpc>
            </a:pPr>
            <a:r>
              <a:rPr lang="zh-CN" altLang="en-US">
                <a:solidFill>
                  <a:schemeClr val="bg1"/>
                </a:solidFill>
              </a:rPr>
              <a:t>（</a:t>
            </a:r>
            <a:r>
              <a:rPr lang="en-US" altLang="zh-CN">
                <a:solidFill>
                  <a:schemeClr val="bg1"/>
                </a:solidFill>
              </a:rPr>
              <a:t>IEEE 802.1Qau</a:t>
            </a:r>
            <a:r>
              <a:rPr lang="zh-CN" altLang="en-US">
                <a:solidFill>
                  <a:schemeClr val="bg1"/>
                </a:solidFill>
              </a:rPr>
              <a:t>）</a:t>
            </a:r>
          </a:p>
        </p:txBody>
      </p:sp>
      <p:sp>
        <p:nvSpPr>
          <p:cNvPr id="16" name="矩形 15"/>
          <p:cNvSpPr/>
          <p:nvPr/>
        </p:nvSpPr>
        <p:spPr>
          <a:xfrm>
            <a:off x="5338472" y="3294677"/>
            <a:ext cx="2588401" cy="1061829"/>
          </a:xfrm>
          <a:prstGeom prst="rect">
            <a:avLst/>
          </a:prstGeom>
        </p:spPr>
        <p:txBody>
          <a:bodyPr wrap="none">
            <a:spAutoFit/>
          </a:bodyPr>
          <a:lstStyle/>
          <a:p>
            <a:pPr algn="ctr">
              <a:lnSpc>
                <a:spcPct val="150000"/>
              </a:lnSpc>
            </a:pPr>
            <a:r>
              <a:rPr lang="zh-CN" altLang="en-US" sz="2400" b="1">
                <a:solidFill>
                  <a:schemeClr val="bg1"/>
                </a:solidFill>
              </a:rPr>
              <a:t>增强传输选择</a:t>
            </a:r>
            <a:r>
              <a:rPr lang="en-US" altLang="zh-CN" sz="2400" b="1">
                <a:solidFill>
                  <a:schemeClr val="bg1"/>
                </a:solidFill>
              </a:rPr>
              <a:t>ETS</a:t>
            </a:r>
          </a:p>
          <a:p>
            <a:pPr algn="ctr">
              <a:lnSpc>
                <a:spcPct val="150000"/>
              </a:lnSpc>
            </a:pPr>
            <a:r>
              <a:rPr lang="zh-CN" altLang="en-US">
                <a:solidFill>
                  <a:schemeClr val="bg1"/>
                </a:solidFill>
              </a:rPr>
              <a:t>（</a:t>
            </a:r>
            <a:r>
              <a:rPr lang="en-US" altLang="zh-CN">
                <a:solidFill>
                  <a:schemeClr val="bg1"/>
                </a:solidFill>
              </a:rPr>
              <a:t>IEEE 802.1Qaz</a:t>
            </a:r>
            <a:r>
              <a:rPr lang="zh-CN" altLang="en-US">
                <a:solidFill>
                  <a:schemeClr val="bg1"/>
                </a:solidFill>
              </a:rPr>
              <a:t>）</a:t>
            </a:r>
          </a:p>
        </p:txBody>
      </p:sp>
      <p:sp>
        <p:nvSpPr>
          <p:cNvPr id="17" name="矩形 16"/>
          <p:cNvSpPr/>
          <p:nvPr/>
        </p:nvSpPr>
        <p:spPr>
          <a:xfrm>
            <a:off x="818946" y="4739101"/>
            <a:ext cx="2919389" cy="1061829"/>
          </a:xfrm>
          <a:prstGeom prst="rect">
            <a:avLst/>
          </a:prstGeom>
        </p:spPr>
        <p:txBody>
          <a:bodyPr wrap="none">
            <a:spAutoFit/>
          </a:bodyPr>
          <a:lstStyle/>
          <a:p>
            <a:pPr algn="ctr">
              <a:lnSpc>
                <a:spcPct val="150000"/>
              </a:lnSpc>
            </a:pPr>
            <a:r>
              <a:rPr lang="zh-CN" altLang="en-US" sz="2400" b="1">
                <a:solidFill>
                  <a:schemeClr val="bg1"/>
                </a:solidFill>
              </a:rPr>
              <a:t>优先级流量控制</a:t>
            </a:r>
            <a:r>
              <a:rPr lang="en-US" altLang="zh-CN" sz="2400" b="1">
                <a:solidFill>
                  <a:schemeClr val="bg1"/>
                </a:solidFill>
              </a:rPr>
              <a:t>PFC</a:t>
            </a:r>
          </a:p>
          <a:p>
            <a:pPr algn="ctr">
              <a:lnSpc>
                <a:spcPct val="150000"/>
              </a:lnSpc>
            </a:pPr>
            <a:r>
              <a:rPr lang="zh-CN" altLang="en-US">
                <a:solidFill>
                  <a:schemeClr val="bg1"/>
                </a:solidFill>
              </a:rPr>
              <a:t>（</a:t>
            </a:r>
            <a:r>
              <a:rPr lang="en-US" altLang="zh-CN">
                <a:solidFill>
                  <a:schemeClr val="bg1"/>
                </a:solidFill>
              </a:rPr>
              <a:t>IEEE 802.1Qbb</a:t>
            </a:r>
            <a:r>
              <a:rPr lang="zh-CN" altLang="en-US">
                <a:solidFill>
                  <a:schemeClr val="bg1"/>
                </a:solidFill>
              </a:rPr>
              <a:t>）</a:t>
            </a:r>
          </a:p>
        </p:txBody>
      </p:sp>
      <p:sp>
        <p:nvSpPr>
          <p:cNvPr id="18" name="矩形 17"/>
          <p:cNvSpPr/>
          <p:nvPr/>
        </p:nvSpPr>
        <p:spPr>
          <a:xfrm>
            <a:off x="5225876" y="4739101"/>
            <a:ext cx="2813591" cy="1061829"/>
          </a:xfrm>
          <a:prstGeom prst="rect">
            <a:avLst/>
          </a:prstGeom>
        </p:spPr>
        <p:txBody>
          <a:bodyPr wrap="none">
            <a:spAutoFit/>
          </a:bodyPr>
          <a:lstStyle/>
          <a:p>
            <a:pPr algn="ctr">
              <a:lnSpc>
                <a:spcPct val="150000"/>
              </a:lnSpc>
            </a:pPr>
            <a:r>
              <a:rPr lang="zh-CN" altLang="en-US" sz="2400" b="1">
                <a:solidFill>
                  <a:schemeClr val="bg1"/>
                </a:solidFill>
              </a:rPr>
              <a:t>链路发现协议</a:t>
            </a:r>
            <a:r>
              <a:rPr lang="en-US" altLang="zh-CN" sz="2400" b="1">
                <a:solidFill>
                  <a:schemeClr val="bg1"/>
                </a:solidFill>
              </a:rPr>
              <a:t>LLDP</a:t>
            </a:r>
          </a:p>
          <a:p>
            <a:pPr algn="ctr">
              <a:lnSpc>
                <a:spcPct val="150000"/>
              </a:lnSpc>
            </a:pPr>
            <a:r>
              <a:rPr lang="zh-CN" altLang="en-US">
                <a:solidFill>
                  <a:schemeClr val="bg1"/>
                </a:solidFill>
              </a:rPr>
              <a:t>（</a:t>
            </a:r>
            <a:r>
              <a:rPr lang="en-US" altLang="zh-CN">
                <a:solidFill>
                  <a:schemeClr val="bg1"/>
                </a:solidFill>
              </a:rPr>
              <a:t>IEEE 802.1AB</a:t>
            </a:r>
            <a:r>
              <a:rPr lang="zh-CN" altLang="en-US">
                <a:solidFill>
                  <a:schemeClr val="bg1"/>
                </a:solidFill>
              </a:rPr>
              <a:t>）</a:t>
            </a:r>
          </a:p>
        </p:txBody>
      </p:sp>
      <p:sp>
        <p:nvSpPr>
          <p:cNvPr id="19" name="矩形 18"/>
          <p:cNvSpPr/>
          <p:nvPr/>
        </p:nvSpPr>
        <p:spPr>
          <a:xfrm>
            <a:off x="361984" y="2724777"/>
            <a:ext cx="5203669" cy="369332"/>
          </a:xfrm>
          <a:prstGeom prst="rect">
            <a:avLst/>
          </a:prstGeom>
        </p:spPr>
        <p:txBody>
          <a:bodyPr wrap="none">
            <a:spAutoFit/>
          </a:bodyPr>
          <a:lstStyle/>
          <a:p>
            <a:r>
              <a:rPr lang="zh-CN" altLang="en-US" b="1" dirty="0" smtClean="0">
                <a:solidFill>
                  <a:schemeClr val="tx1">
                    <a:lumMod val="75000"/>
                    <a:lumOff val="25000"/>
                  </a:schemeClr>
                </a:solidFill>
                <a:latin typeface="+mn-ea"/>
              </a:rPr>
              <a:t>数据中心以太网</a:t>
            </a:r>
            <a:r>
              <a:rPr lang="en-US" altLang="zh-CN" b="1" dirty="0" smtClean="0">
                <a:solidFill>
                  <a:schemeClr val="tx1">
                    <a:lumMod val="75000"/>
                    <a:lumOff val="25000"/>
                  </a:schemeClr>
                </a:solidFill>
                <a:latin typeface="+mn-ea"/>
              </a:rPr>
              <a:t>DCE</a:t>
            </a:r>
            <a:r>
              <a:rPr lang="zh-CN" altLang="en-US" b="1" dirty="0" smtClean="0">
                <a:solidFill>
                  <a:schemeClr val="tx1">
                    <a:lumMod val="75000"/>
                    <a:lumOff val="25000"/>
                  </a:schemeClr>
                </a:solidFill>
                <a:latin typeface="+mn-ea"/>
              </a:rPr>
              <a:t>和融合增强以太网</a:t>
            </a:r>
            <a:r>
              <a:rPr lang="en-US" altLang="zh-CN" b="1" dirty="0" smtClean="0">
                <a:solidFill>
                  <a:schemeClr val="tx1">
                    <a:lumMod val="75000"/>
                    <a:lumOff val="25000"/>
                  </a:schemeClr>
                </a:solidFill>
                <a:latin typeface="+mn-ea"/>
              </a:rPr>
              <a:t>CEE</a:t>
            </a:r>
            <a:r>
              <a:rPr lang="zh-CN" altLang="en-US" b="1" dirty="0" smtClean="0">
                <a:solidFill>
                  <a:schemeClr val="tx1">
                    <a:lumMod val="75000"/>
                    <a:lumOff val="25000"/>
                  </a:schemeClr>
                </a:solidFill>
                <a:latin typeface="+mn-ea"/>
              </a:rPr>
              <a:t>包括：</a:t>
            </a:r>
            <a:endParaRPr lang="zh-CN" altLang="en-US" b="1" dirty="0">
              <a:latin typeface="+mn-ea"/>
            </a:endParaRPr>
          </a:p>
        </p:txBody>
      </p:sp>
    </p:spTree>
    <p:extLst>
      <p:ext uri="{BB962C8B-B14F-4D97-AF65-F5344CB8AC3E}">
        <p14:creationId xmlns:p14="http://schemas.microsoft.com/office/powerpoint/2010/main" val="6432254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48</a:t>
            </a:fld>
            <a:endParaRPr lang="zh-CN" altLang="en-US" dirty="0"/>
          </a:p>
        </p:txBody>
      </p:sp>
      <p:sp>
        <p:nvSpPr>
          <p:cNvPr id="4" name="TextBox 3_1"/>
          <p:cNvSpPr txBox="1"/>
          <p:nvPr/>
        </p:nvSpPr>
        <p:spPr>
          <a:xfrm>
            <a:off x="404049" y="808059"/>
            <a:ext cx="2646878" cy="461665"/>
          </a:xfrm>
          <a:prstGeom prst="rect">
            <a:avLst/>
          </a:prstGeom>
          <a:noFill/>
        </p:spPr>
        <p:txBody>
          <a:bodyPr wrap="none" rtlCol="0">
            <a:spAutoFit/>
          </a:bodyPr>
          <a:lstStyle/>
          <a:p>
            <a:r>
              <a:rPr lang="zh-CN" altLang="en-US" sz="2400" b="1" dirty="0">
                <a:solidFill>
                  <a:schemeClr val="accent6"/>
                </a:solidFill>
              </a:rPr>
              <a:t>虚拟机网络虚拟化</a:t>
            </a: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sp>
        <p:nvSpPr>
          <p:cNvPr id="8" name="矩形 7"/>
          <p:cNvSpPr/>
          <p:nvPr/>
        </p:nvSpPr>
        <p:spPr>
          <a:xfrm>
            <a:off x="361985" y="1359240"/>
            <a:ext cx="8214856" cy="646331"/>
          </a:xfrm>
          <a:prstGeom prst="rect">
            <a:avLst/>
          </a:prstGeom>
        </p:spPr>
        <p:txBody>
          <a:bodyPr wrap="square">
            <a:spAutoFit/>
          </a:bodyPr>
          <a:lstStyle/>
          <a:p>
            <a:r>
              <a:rPr lang="zh-CN" altLang="en-US" dirty="0">
                <a:solidFill>
                  <a:schemeClr val="tx1">
                    <a:lumMod val="75000"/>
                    <a:lumOff val="25000"/>
                  </a:schemeClr>
                </a:solidFill>
              </a:rPr>
              <a:t>虚拟机网络</a:t>
            </a:r>
            <a:r>
              <a:rPr lang="zh-CN" altLang="en-US" dirty="0" smtClean="0">
                <a:solidFill>
                  <a:schemeClr val="tx1">
                    <a:lumMod val="75000"/>
                    <a:lumOff val="25000"/>
                  </a:schemeClr>
                </a:solidFill>
              </a:rPr>
              <a:t>交互包括：物理网卡虚拟化和虚拟网络交换机，在服务器内部虚拟出交换机和网卡功能。</a:t>
            </a:r>
            <a:endParaRPr lang="zh-CN" altLang="en-US" dirty="0">
              <a:solidFill>
                <a:schemeClr val="tx1">
                  <a:lumMod val="75000"/>
                  <a:lumOff val="25000"/>
                </a:schemeClr>
              </a:solidFill>
            </a:endParaRPr>
          </a:p>
        </p:txBody>
      </p:sp>
      <p:sp>
        <p:nvSpPr>
          <p:cNvPr id="11" name="矩形 10"/>
          <p:cNvSpPr/>
          <p:nvPr/>
        </p:nvSpPr>
        <p:spPr>
          <a:xfrm>
            <a:off x="199435" y="2195969"/>
            <a:ext cx="8845680" cy="3416320"/>
          </a:xfrm>
          <a:prstGeom prst="rect">
            <a:avLst/>
          </a:prstGeom>
        </p:spPr>
        <p:txBody>
          <a:bodyPr wrap="square">
            <a:spAutoFit/>
          </a:bodyPr>
          <a:lstStyle/>
          <a:p>
            <a:pPr>
              <a:lnSpc>
                <a:spcPct val="150000"/>
              </a:lnSpc>
            </a:pPr>
            <a:r>
              <a:rPr lang="zh-CN" altLang="en-US" b="1" dirty="0">
                <a:solidFill>
                  <a:schemeClr val="tx1">
                    <a:lumMod val="75000"/>
                    <a:lumOff val="25000"/>
                  </a:schemeClr>
                </a:solidFill>
              </a:rPr>
              <a:t>虚拟机网络交互需要实现以下</a:t>
            </a:r>
            <a:r>
              <a:rPr lang="zh-CN" altLang="en-US" b="1" dirty="0" smtClean="0">
                <a:solidFill>
                  <a:schemeClr val="tx1">
                    <a:lumMod val="75000"/>
                    <a:lumOff val="25000"/>
                  </a:schemeClr>
                </a:solidFill>
              </a:rPr>
              <a:t>功能：</a:t>
            </a:r>
            <a:endParaRPr lang="en-US" altLang="zh-CN" b="1" dirty="0" smtClean="0"/>
          </a:p>
          <a:p>
            <a:pPr>
              <a:lnSpc>
                <a:spcPct val="150000"/>
              </a:lnSpc>
            </a:pPr>
            <a:r>
              <a:rPr lang="zh-CN" altLang="en-US" dirty="0" smtClean="0"/>
              <a:t>（</a:t>
            </a:r>
            <a:r>
              <a:rPr lang="en-US" altLang="zh-CN" dirty="0" smtClean="0"/>
              <a:t>1</a:t>
            </a:r>
            <a:r>
              <a:rPr lang="zh-CN" altLang="en-US" dirty="0" smtClean="0"/>
              <a:t>）虚拟机</a:t>
            </a:r>
            <a:r>
              <a:rPr lang="zh-CN" altLang="en-US" dirty="0"/>
              <a:t>的双向访问控制和流量监控，包括深度包检测、端口镜像、端口远程镜像、流量统计</a:t>
            </a:r>
            <a:r>
              <a:rPr lang="zh-CN" altLang="en-US" dirty="0" smtClean="0"/>
              <a:t>。</a:t>
            </a:r>
            <a:endParaRPr lang="en-US" altLang="zh-CN" dirty="0" smtClean="0"/>
          </a:p>
          <a:p>
            <a:pPr>
              <a:lnSpc>
                <a:spcPct val="150000"/>
              </a:lnSpc>
            </a:pPr>
            <a:r>
              <a:rPr lang="zh-CN" altLang="en-US" dirty="0" smtClean="0"/>
              <a:t>（</a:t>
            </a:r>
            <a:r>
              <a:rPr lang="en-US" altLang="zh-CN" dirty="0" smtClean="0"/>
              <a:t>2</a:t>
            </a:r>
            <a:r>
              <a:rPr lang="zh-CN" altLang="en-US" dirty="0" smtClean="0"/>
              <a:t>）虚拟机</a:t>
            </a:r>
            <a:r>
              <a:rPr lang="zh-CN" altLang="en-US" dirty="0"/>
              <a:t>的网络属性应包括</a:t>
            </a:r>
            <a:r>
              <a:rPr lang="en-US" altLang="zh-CN" dirty="0"/>
              <a:t>VLAN</a:t>
            </a:r>
            <a:r>
              <a:rPr lang="zh-CN" altLang="en-US" dirty="0"/>
              <a:t>、</a:t>
            </a:r>
            <a:r>
              <a:rPr lang="en-US" altLang="zh-CN" dirty="0" err="1"/>
              <a:t>QoS</a:t>
            </a:r>
            <a:r>
              <a:rPr lang="zh-CN" altLang="en-US" dirty="0"/>
              <a:t>、</a:t>
            </a:r>
            <a:r>
              <a:rPr lang="en-US" altLang="zh-CN" dirty="0"/>
              <a:t>ACL</a:t>
            </a:r>
            <a:r>
              <a:rPr lang="zh-CN" altLang="en-US" dirty="0"/>
              <a:t>、带宽等。</a:t>
            </a:r>
          </a:p>
          <a:p>
            <a:pPr>
              <a:lnSpc>
                <a:spcPct val="150000"/>
              </a:lnSpc>
            </a:pPr>
            <a:r>
              <a:rPr lang="zh-CN" altLang="en-US" dirty="0" smtClean="0"/>
              <a:t>（</a:t>
            </a:r>
            <a:r>
              <a:rPr lang="en-US" altLang="zh-CN" dirty="0" smtClean="0"/>
              <a:t>3</a:t>
            </a:r>
            <a:r>
              <a:rPr lang="zh-CN" altLang="en-US" dirty="0" smtClean="0"/>
              <a:t>）虚拟机</a:t>
            </a:r>
            <a:r>
              <a:rPr lang="zh-CN" altLang="en-US" dirty="0"/>
              <a:t>的网络属性可以跟随虚拟机的迁移而动态迁移，不需要人工干预或静态配置，从而在虚拟机扩展和迁移过程中，保障业务的持续性。</a:t>
            </a:r>
          </a:p>
          <a:p>
            <a:pPr>
              <a:lnSpc>
                <a:spcPct val="150000"/>
              </a:lnSpc>
            </a:pPr>
            <a:r>
              <a:rPr lang="zh-CN" altLang="en-US" dirty="0" smtClean="0"/>
              <a:t>（</a:t>
            </a:r>
            <a:r>
              <a:rPr lang="en-US" altLang="zh-CN" dirty="0" smtClean="0"/>
              <a:t>4</a:t>
            </a:r>
            <a:r>
              <a:rPr lang="zh-CN" altLang="en-US" dirty="0" smtClean="0"/>
              <a:t>）虚拟机</a:t>
            </a:r>
            <a:r>
              <a:rPr lang="zh-CN" altLang="en-US" dirty="0"/>
              <a:t>迁移时，与虚拟机相关的资源配置，如存储、网络配置也随之迁移。同时保证迁移过程中业务不中断</a:t>
            </a:r>
            <a:r>
              <a:rPr lang="zh-CN" altLang="en-US" dirty="0" smtClean="0"/>
              <a:t>。</a:t>
            </a:r>
            <a:endParaRPr lang="zh-CN" altLang="en-US" dirty="0"/>
          </a:p>
        </p:txBody>
      </p:sp>
    </p:spTree>
    <p:extLst>
      <p:ext uri="{BB962C8B-B14F-4D97-AF65-F5344CB8AC3E}">
        <p14:creationId xmlns:p14="http://schemas.microsoft.com/office/powerpoint/2010/main" val="7278703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04049" y="2782811"/>
            <a:ext cx="1592737" cy="11024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4049" y="4231830"/>
            <a:ext cx="1592737" cy="11024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49</a:t>
            </a:fld>
            <a:endParaRPr lang="zh-CN" altLang="en-US" dirty="0"/>
          </a:p>
        </p:txBody>
      </p:sp>
      <p:sp>
        <p:nvSpPr>
          <p:cNvPr id="4" name="TextBox 3_1"/>
          <p:cNvSpPr txBox="1"/>
          <p:nvPr/>
        </p:nvSpPr>
        <p:spPr>
          <a:xfrm>
            <a:off x="404049" y="808059"/>
            <a:ext cx="2646878" cy="461665"/>
          </a:xfrm>
          <a:prstGeom prst="rect">
            <a:avLst/>
          </a:prstGeom>
          <a:noFill/>
        </p:spPr>
        <p:txBody>
          <a:bodyPr wrap="none" rtlCol="0">
            <a:spAutoFit/>
          </a:bodyPr>
          <a:lstStyle/>
          <a:p>
            <a:r>
              <a:rPr lang="zh-CN" altLang="en-US" sz="2400" b="1">
                <a:solidFill>
                  <a:schemeClr val="accent6"/>
                </a:solidFill>
              </a:rPr>
              <a:t>虚拟机网络虚拟化</a:t>
            </a: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sp>
        <p:nvSpPr>
          <p:cNvPr id="9" name="矩形 8"/>
          <p:cNvSpPr/>
          <p:nvPr/>
        </p:nvSpPr>
        <p:spPr>
          <a:xfrm>
            <a:off x="794149" y="1403539"/>
            <a:ext cx="7863713" cy="877163"/>
          </a:xfrm>
          <a:prstGeom prst="rect">
            <a:avLst/>
          </a:prstGeom>
        </p:spPr>
        <p:txBody>
          <a:bodyPr wrap="square">
            <a:spAutoFit/>
          </a:bodyPr>
          <a:lstStyle/>
          <a:p>
            <a:pPr>
              <a:lnSpc>
                <a:spcPct val="150000"/>
              </a:lnSpc>
            </a:pPr>
            <a:r>
              <a:rPr lang="zh-CN" altLang="en-US" b="1" dirty="0"/>
              <a:t>扩展虚拟数据中心中交换机和虚拟网卡的</a:t>
            </a:r>
            <a:r>
              <a:rPr lang="zh-CN" altLang="en-US" b="1" dirty="0" smtClean="0"/>
              <a:t>功能标准：</a:t>
            </a:r>
            <a:endParaRPr lang="en-US" altLang="zh-CN" b="1" dirty="0" smtClean="0"/>
          </a:p>
          <a:p>
            <a:pPr>
              <a:lnSpc>
                <a:spcPct val="150000"/>
              </a:lnSpc>
            </a:pPr>
            <a:r>
              <a:rPr lang="en-US" altLang="zh-CN" sz="1600" b="1" dirty="0">
                <a:solidFill>
                  <a:schemeClr val="tx1">
                    <a:lumMod val="75000"/>
                    <a:lumOff val="25000"/>
                  </a:schemeClr>
                </a:solidFill>
                <a:latin typeface="Times New Roman" panose="02020603050405020304" pitchFamily="18" charset="0"/>
                <a:cs typeface="Times New Roman" panose="02020603050405020304" pitchFamily="18" charset="0"/>
              </a:rPr>
              <a:t>802.1Qbg EVB </a:t>
            </a:r>
            <a:r>
              <a:rPr lang="zh-CN"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CN" sz="1600" b="1" dirty="0">
                <a:solidFill>
                  <a:schemeClr val="tx1">
                    <a:lumMod val="75000"/>
                    <a:lumOff val="25000"/>
                  </a:schemeClr>
                </a:solidFill>
                <a:latin typeface="Times New Roman" panose="02020603050405020304" pitchFamily="18" charset="0"/>
                <a:cs typeface="Times New Roman" panose="02020603050405020304" pitchFamily="18" charset="0"/>
              </a:rPr>
              <a:t>Edge Virtual Bridging</a:t>
            </a:r>
            <a:r>
              <a:rPr lang="zh-CN" altLang="en-US" sz="1600" b="1" dirty="0" smtClean="0">
                <a:solidFill>
                  <a:schemeClr val="tx1">
                    <a:lumMod val="75000"/>
                    <a:lumOff val="25000"/>
                  </a:schemeClr>
                </a:solidFill>
                <a:latin typeface="Times New Roman" panose="02020603050405020304" pitchFamily="18" charset="0"/>
                <a:cs typeface="Times New Roman" panose="02020603050405020304" pitchFamily="18" charset="0"/>
              </a:rPr>
              <a:t>）和</a:t>
            </a:r>
            <a:r>
              <a:rPr lang="en-US" altLang="zh-CN" sz="1600" b="1" dirty="0">
                <a:solidFill>
                  <a:schemeClr val="tx1">
                    <a:lumMod val="75000"/>
                    <a:lumOff val="25000"/>
                  </a:schemeClr>
                </a:solidFill>
                <a:latin typeface="Times New Roman" panose="02020603050405020304" pitchFamily="18" charset="0"/>
                <a:cs typeface="Times New Roman" panose="02020603050405020304" pitchFamily="18" charset="0"/>
              </a:rPr>
              <a:t>802.1Qbh BPE</a:t>
            </a:r>
            <a:r>
              <a:rPr lang="zh-CN"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CN" sz="1600" b="1" dirty="0">
                <a:solidFill>
                  <a:schemeClr val="tx1">
                    <a:lumMod val="75000"/>
                    <a:lumOff val="25000"/>
                  </a:schemeClr>
                </a:solidFill>
                <a:latin typeface="Times New Roman" panose="02020603050405020304" pitchFamily="18" charset="0"/>
                <a:cs typeface="Times New Roman" panose="02020603050405020304" pitchFamily="18" charset="0"/>
              </a:rPr>
              <a:t>Bridge Port Extension</a:t>
            </a:r>
            <a:r>
              <a:rPr lang="zh-CN" altLang="en-US" sz="1600" b="1" dirty="0" smtClean="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b="1" dirty="0"/>
          </a:p>
        </p:txBody>
      </p:sp>
      <p:sp>
        <p:nvSpPr>
          <p:cNvPr id="10" name="矩形 9"/>
          <p:cNvSpPr/>
          <p:nvPr/>
        </p:nvSpPr>
        <p:spPr>
          <a:xfrm>
            <a:off x="527240" y="3161760"/>
            <a:ext cx="1317990" cy="369332"/>
          </a:xfrm>
          <a:prstGeom prst="rect">
            <a:avLst/>
          </a:prstGeom>
        </p:spPr>
        <p:txBody>
          <a:bodyPr wrap="none">
            <a:spAutoFit/>
          </a:bodyPr>
          <a:lstStyle/>
          <a:p>
            <a:r>
              <a:rPr lang="en-US" altLang="zh-CN" b="1">
                <a:solidFill>
                  <a:schemeClr val="bg1"/>
                </a:solidFill>
              </a:rPr>
              <a:t>802.1Qbg</a:t>
            </a:r>
            <a:endParaRPr lang="zh-CN" altLang="en-US" b="1">
              <a:solidFill>
                <a:schemeClr val="bg1"/>
              </a:solidFill>
            </a:endParaRPr>
          </a:p>
        </p:txBody>
      </p:sp>
      <p:sp>
        <p:nvSpPr>
          <p:cNvPr id="11" name="矩形 10"/>
          <p:cNvSpPr/>
          <p:nvPr/>
        </p:nvSpPr>
        <p:spPr>
          <a:xfrm>
            <a:off x="1962771" y="2845430"/>
            <a:ext cx="6805214"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外部网络能够支持虚拟交换功能，对于虚拟交换网络范围内</a:t>
            </a:r>
            <a:r>
              <a:rPr lang="en-US" altLang="zh-CN">
                <a:solidFill>
                  <a:schemeClr val="tx1">
                    <a:lumMod val="75000"/>
                    <a:lumOff val="25000"/>
                  </a:schemeClr>
                </a:solidFill>
              </a:rPr>
              <a:t>VM</a:t>
            </a:r>
            <a:r>
              <a:rPr lang="zh-CN" altLang="en-US">
                <a:solidFill>
                  <a:schemeClr val="tx1">
                    <a:lumMod val="75000"/>
                    <a:lumOff val="25000"/>
                  </a:schemeClr>
                </a:solidFill>
              </a:rPr>
              <a:t>动态迁移、调度信息，均通过</a:t>
            </a:r>
            <a:r>
              <a:rPr lang="en-US" altLang="zh-CN">
                <a:solidFill>
                  <a:schemeClr val="tx1">
                    <a:lumMod val="75000"/>
                    <a:lumOff val="25000"/>
                  </a:schemeClr>
                </a:solidFill>
              </a:rPr>
              <a:t>LLDP</a:t>
            </a:r>
            <a:r>
              <a:rPr lang="zh-CN" altLang="en-US">
                <a:solidFill>
                  <a:schemeClr val="tx1">
                    <a:lumMod val="75000"/>
                    <a:lumOff val="25000"/>
                  </a:schemeClr>
                </a:solidFill>
              </a:rPr>
              <a:t>扩展协议得到同步以简化运维</a:t>
            </a:r>
          </a:p>
        </p:txBody>
      </p:sp>
      <p:sp>
        <p:nvSpPr>
          <p:cNvPr id="12" name="矩形 11"/>
          <p:cNvSpPr/>
          <p:nvPr/>
        </p:nvSpPr>
        <p:spPr>
          <a:xfrm>
            <a:off x="532049" y="4598368"/>
            <a:ext cx="1313180" cy="369332"/>
          </a:xfrm>
          <a:prstGeom prst="rect">
            <a:avLst/>
          </a:prstGeom>
        </p:spPr>
        <p:txBody>
          <a:bodyPr wrap="none">
            <a:spAutoFit/>
          </a:bodyPr>
          <a:lstStyle/>
          <a:p>
            <a:r>
              <a:rPr lang="en-US" altLang="zh-CN" b="1">
                <a:solidFill>
                  <a:schemeClr val="bg1"/>
                </a:solidFill>
              </a:rPr>
              <a:t>802.1Qbh</a:t>
            </a:r>
            <a:endParaRPr lang="zh-CN" altLang="en-US" b="1">
              <a:solidFill>
                <a:schemeClr val="bg1"/>
              </a:solidFill>
            </a:endParaRPr>
          </a:p>
        </p:txBody>
      </p:sp>
      <p:sp>
        <p:nvSpPr>
          <p:cNvPr id="13" name="矩形 12"/>
          <p:cNvSpPr/>
          <p:nvPr/>
        </p:nvSpPr>
        <p:spPr>
          <a:xfrm>
            <a:off x="1962771" y="4127024"/>
            <a:ext cx="6805214" cy="1338828"/>
          </a:xfrm>
          <a:prstGeom prst="rect">
            <a:avLst/>
          </a:prstGeom>
        </p:spPr>
        <p:txBody>
          <a:bodyPr wrap="square">
            <a:spAutoFit/>
          </a:bodyPr>
          <a:lstStyle/>
          <a:p>
            <a:pPr>
              <a:lnSpc>
                <a:spcPct val="150000"/>
              </a:lnSpc>
            </a:pPr>
            <a:r>
              <a:rPr lang="zh-CN" altLang="en-US">
                <a:solidFill>
                  <a:schemeClr val="tx1">
                    <a:lumMod val="75000"/>
                    <a:lumOff val="25000"/>
                  </a:schemeClr>
                </a:solidFill>
              </a:rPr>
              <a:t>将远程交换机部署为虚拟环境中的策略控制交换机，而不是部署成邻近服务器机架的交换机，通过多个虚拟通道，让边缘虚拟桥复制帧到一组远程端口</a:t>
            </a:r>
          </a:p>
        </p:txBody>
      </p:sp>
      <p:sp>
        <p:nvSpPr>
          <p:cNvPr id="20" name="矩形 19"/>
          <p:cNvSpPr/>
          <p:nvPr/>
        </p:nvSpPr>
        <p:spPr>
          <a:xfrm>
            <a:off x="287338" y="2632428"/>
            <a:ext cx="8480647" cy="290557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404049" y="4059576"/>
            <a:ext cx="8158837" cy="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18608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100" y="2209494"/>
            <a:ext cx="1879600" cy="25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51238" y="2209494"/>
            <a:ext cx="1879600" cy="254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683376" y="2209494"/>
            <a:ext cx="1879600" cy="25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815515" y="2209494"/>
            <a:ext cx="1879600" cy="254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_1"/>
          <p:cNvSpPr/>
          <p:nvPr/>
        </p:nvSpPr>
        <p:spPr>
          <a:xfrm>
            <a:off x="199435" y="96020"/>
            <a:ext cx="3334567"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7.1  </a:t>
            </a:r>
            <a:r>
              <a:rPr lang="zh-CN" altLang="en-US" sz="2400" b="1" spc="225" dirty="0">
                <a:solidFill>
                  <a:schemeClr val="bg1"/>
                </a:solidFill>
                <a:latin typeface="微软雅黑" panose="020B0503020204020204" pitchFamily="34" charset="-122"/>
                <a:ea typeface="微软雅黑" panose="020B0503020204020204" pitchFamily="34" charset="-122"/>
              </a:rPr>
              <a:t>虚拟化技术简介</a:t>
            </a:r>
          </a:p>
        </p:txBody>
      </p:sp>
      <p:sp>
        <p:nvSpPr>
          <p:cNvPr id="7" name="矩形 6"/>
          <p:cNvSpPr/>
          <p:nvPr/>
        </p:nvSpPr>
        <p:spPr>
          <a:xfrm>
            <a:off x="300038" y="1277463"/>
            <a:ext cx="5495731" cy="458908"/>
          </a:xfrm>
          <a:prstGeom prst="rect">
            <a:avLst/>
          </a:prstGeom>
        </p:spPr>
        <p:txBody>
          <a:bodyPr wrap="square">
            <a:spAutoFit/>
          </a:bodyPr>
          <a:lstStyle/>
          <a:p>
            <a:pPr>
              <a:lnSpc>
                <a:spcPct val="150000"/>
              </a:lnSpc>
            </a:pPr>
            <a:r>
              <a:rPr lang="zh-CN" altLang="en-US" dirty="0">
                <a:solidFill>
                  <a:schemeClr val="tx1">
                    <a:lumMod val="75000"/>
                    <a:lumOff val="25000"/>
                  </a:schemeClr>
                </a:solidFill>
              </a:rPr>
              <a:t>数据</a:t>
            </a:r>
            <a:r>
              <a:rPr lang="zh-CN" altLang="en-US" dirty="0" smtClean="0">
                <a:solidFill>
                  <a:schemeClr val="tx1">
                    <a:lumMod val="75000"/>
                    <a:lumOff val="25000"/>
                  </a:schemeClr>
                </a:solidFill>
              </a:rPr>
              <a:t>中心包含的虚拟</a:t>
            </a:r>
            <a:r>
              <a:rPr lang="zh-CN" altLang="en-US" dirty="0">
                <a:solidFill>
                  <a:schemeClr val="tx1">
                    <a:lumMod val="75000"/>
                    <a:lumOff val="25000"/>
                  </a:schemeClr>
                </a:solidFill>
              </a:rPr>
              <a:t>化</a:t>
            </a:r>
            <a:r>
              <a:rPr lang="zh-CN" altLang="en-US" dirty="0" smtClean="0">
                <a:solidFill>
                  <a:schemeClr val="tx1">
                    <a:lumMod val="75000"/>
                    <a:lumOff val="25000"/>
                  </a:schemeClr>
                </a:solidFill>
              </a:rPr>
              <a:t>技术</a:t>
            </a:r>
            <a:endParaRPr lang="zh-CN" altLang="en-US" dirty="0">
              <a:solidFill>
                <a:schemeClr val="tx1">
                  <a:lumMod val="75000"/>
                  <a:lumOff val="25000"/>
                </a:schemeClr>
              </a:solidFill>
            </a:endParaRPr>
          </a:p>
        </p:txBody>
      </p:sp>
      <p:sp>
        <p:nvSpPr>
          <p:cNvPr id="8" name="矩形 7"/>
          <p:cNvSpPr/>
          <p:nvPr/>
        </p:nvSpPr>
        <p:spPr>
          <a:xfrm>
            <a:off x="524351" y="3840928"/>
            <a:ext cx="1723549" cy="400110"/>
          </a:xfrm>
          <a:prstGeom prst="rect">
            <a:avLst/>
          </a:prstGeom>
        </p:spPr>
        <p:txBody>
          <a:bodyPr wrap="none">
            <a:spAutoFit/>
          </a:bodyPr>
          <a:lstStyle/>
          <a:p>
            <a:r>
              <a:rPr lang="zh-CN" altLang="en-US" sz="2000" b="1" dirty="0">
                <a:solidFill>
                  <a:schemeClr val="bg1"/>
                </a:solidFill>
              </a:rPr>
              <a:t>服务器虚拟化</a:t>
            </a:r>
          </a:p>
        </p:txBody>
      </p:sp>
      <p:sp>
        <p:nvSpPr>
          <p:cNvPr id="9" name="矩形 8"/>
          <p:cNvSpPr/>
          <p:nvPr/>
        </p:nvSpPr>
        <p:spPr>
          <a:xfrm>
            <a:off x="2762099" y="3846915"/>
            <a:ext cx="1467068" cy="400110"/>
          </a:xfrm>
          <a:prstGeom prst="rect">
            <a:avLst/>
          </a:prstGeom>
        </p:spPr>
        <p:txBody>
          <a:bodyPr wrap="none">
            <a:spAutoFit/>
          </a:bodyPr>
          <a:lstStyle/>
          <a:p>
            <a:r>
              <a:rPr lang="zh-CN" altLang="en-US" sz="2000" b="1" dirty="0">
                <a:solidFill>
                  <a:schemeClr val="bg1"/>
                </a:solidFill>
              </a:rPr>
              <a:t>存储虚拟化</a:t>
            </a:r>
          </a:p>
        </p:txBody>
      </p:sp>
      <p:sp>
        <p:nvSpPr>
          <p:cNvPr id="10" name="矩形 9"/>
          <p:cNvSpPr/>
          <p:nvPr/>
        </p:nvSpPr>
        <p:spPr>
          <a:xfrm>
            <a:off x="4905789" y="3840928"/>
            <a:ext cx="1467068" cy="400110"/>
          </a:xfrm>
          <a:prstGeom prst="rect">
            <a:avLst/>
          </a:prstGeom>
        </p:spPr>
        <p:txBody>
          <a:bodyPr wrap="none">
            <a:spAutoFit/>
          </a:bodyPr>
          <a:lstStyle/>
          <a:p>
            <a:r>
              <a:rPr lang="zh-CN" altLang="en-US" sz="2000" b="1" dirty="0">
                <a:solidFill>
                  <a:schemeClr val="bg1"/>
                </a:solidFill>
              </a:rPr>
              <a:t>网络虚拟化</a:t>
            </a:r>
          </a:p>
        </p:txBody>
      </p:sp>
      <p:sp>
        <p:nvSpPr>
          <p:cNvPr id="11" name="矩形 10"/>
          <p:cNvSpPr/>
          <p:nvPr/>
        </p:nvSpPr>
        <p:spPr>
          <a:xfrm>
            <a:off x="6981091" y="3840928"/>
            <a:ext cx="1467068" cy="400110"/>
          </a:xfrm>
          <a:prstGeom prst="rect">
            <a:avLst/>
          </a:prstGeom>
        </p:spPr>
        <p:txBody>
          <a:bodyPr wrap="none">
            <a:spAutoFit/>
          </a:bodyPr>
          <a:lstStyle/>
          <a:p>
            <a:r>
              <a:rPr lang="zh-CN" altLang="en-US" sz="2000" b="1" dirty="0">
                <a:solidFill>
                  <a:schemeClr val="bg1"/>
                </a:solidFill>
              </a:rPr>
              <a:t>桌面虚拟化</a:t>
            </a:r>
          </a:p>
        </p:txBody>
      </p:sp>
      <p:sp>
        <p:nvSpPr>
          <p:cNvPr id="16" name="椭圆 15"/>
          <p:cNvSpPr/>
          <p:nvPr/>
        </p:nvSpPr>
        <p:spPr>
          <a:xfrm>
            <a:off x="800100" y="2486244"/>
            <a:ext cx="1155700" cy="115570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021148" y="2756833"/>
            <a:ext cx="675504" cy="614522"/>
            <a:chOff x="-1219200" y="3224213"/>
            <a:chExt cx="457200" cy="415926"/>
          </a:xfrm>
        </p:grpSpPr>
        <p:sp>
          <p:nvSpPr>
            <p:cNvPr id="20" name="Freeform 5"/>
            <p:cNvSpPr>
              <a:spLocks noEditPoints="1"/>
            </p:cNvSpPr>
            <p:nvPr/>
          </p:nvSpPr>
          <p:spPr bwMode="auto">
            <a:xfrm>
              <a:off x="-1084263" y="3379788"/>
              <a:ext cx="192088" cy="68263"/>
            </a:xfrm>
            <a:custGeom>
              <a:avLst/>
              <a:gdLst>
                <a:gd name="T0" fmla="*/ 41 w 50"/>
                <a:gd name="T1" fmla="*/ 0 h 18"/>
                <a:gd name="T2" fmla="*/ 10 w 50"/>
                <a:gd name="T3" fmla="*/ 0 h 18"/>
                <a:gd name="T4" fmla="*/ 0 w 50"/>
                <a:gd name="T5" fmla="*/ 10 h 18"/>
                <a:gd name="T6" fmla="*/ 0 w 50"/>
                <a:gd name="T7" fmla="*/ 18 h 18"/>
                <a:gd name="T8" fmla="*/ 50 w 50"/>
                <a:gd name="T9" fmla="*/ 18 h 18"/>
                <a:gd name="T10" fmla="*/ 50 w 50"/>
                <a:gd name="T11" fmla="*/ 10 h 18"/>
                <a:gd name="T12" fmla="*/ 41 w 50"/>
                <a:gd name="T13" fmla="*/ 0 h 18"/>
                <a:gd name="T14" fmla="*/ 45 w 50"/>
                <a:gd name="T15" fmla="*/ 13 h 18"/>
                <a:gd name="T16" fmla="*/ 38 w 50"/>
                <a:gd name="T17" fmla="*/ 13 h 18"/>
                <a:gd name="T18" fmla="*/ 38 w 50"/>
                <a:gd name="T19" fmla="*/ 5 h 18"/>
                <a:gd name="T20" fmla="*/ 45 w 50"/>
                <a:gd name="T21" fmla="*/ 5 h 18"/>
                <a:gd name="T22" fmla="*/ 45 w 50"/>
                <a:gd name="T23"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8">
                  <a:moveTo>
                    <a:pt x="41" y="0"/>
                  </a:moveTo>
                  <a:cubicBezTo>
                    <a:pt x="10" y="0"/>
                    <a:pt x="10" y="0"/>
                    <a:pt x="10" y="0"/>
                  </a:cubicBezTo>
                  <a:cubicBezTo>
                    <a:pt x="5" y="0"/>
                    <a:pt x="0" y="4"/>
                    <a:pt x="0" y="10"/>
                  </a:cubicBezTo>
                  <a:cubicBezTo>
                    <a:pt x="0" y="18"/>
                    <a:pt x="0" y="18"/>
                    <a:pt x="0" y="18"/>
                  </a:cubicBezTo>
                  <a:cubicBezTo>
                    <a:pt x="50" y="18"/>
                    <a:pt x="50" y="18"/>
                    <a:pt x="50" y="18"/>
                  </a:cubicBezTo>
                  <a:cubicBezTo>
                    <a:pt x="50" y="10"/>
                    <a:pt x="50" y="10"/>
                    <a:pt x="50" y="10"/>
                  </a:cubicBezTo>
                  <a:cubicBezTo>
                    <a:pt x="50" y="4"/>
                    <a:pt x="46" y="0"/>
                    <a:pt x="41" y="0"/>
                  </a:cubicBezTo>
                  <a:close/>
                  <a:moveTo>
                    <a:pt x="45" y="13"/>
                  </a:moveTo>
                  <a:cubicBezTo>
                    <a:pt x="38" y="13"/>
                    <a:pt x="38" y="13"/>
                    <a:pt x="38" y="13"/>
                  </a:cubicBezTo>
                  <a:cubicBezTo>
                    <a:pt x="38" y="5"/>
                    <a:pt x="38" y="5"/>
                    <a:pt x="38" y="5"/>
                  </a:cubicBezTo>
                  <a:cubicBezTo>
                    <a:pt x="45" y="5"/>
                    <a:pt x="45" y="5"/>
                    <a:pt x="45" y="5"/>
                  </a:cubicBezTo>
                  <a:lnTo>
                    <a:pt x="4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
            <p:cNvSpPr>
              <a:spLocks noEditPoints="1"/>
            </p:cNvSpPr>
            <p:nvPr/>
          </p:nvSpPr>
          <p:spPr bwMode="auto">
            <a:xfrm>
              <a:off x="-1084263" y="3571876"/>
              <a:ext cx="192088" cy="68263"/>
            </a:xfrm>
            <a:custGeom>
              <a:avLst/>
              <a:gdLst>
                <a:gd name="T0" fmla="*/ 0 w 50"/>
                <a:gd name="T1" fmla="*/ 8 h 18"/>
                <a:gd name="T2" fmla="*/ 10 w 50"/>
                <a:gd name="T3" fmla="*/ 18 h 18"/>
                <a:gd name="T4" fmla="*/ 41 w 50"/>
                <a:gd name="T5" fmla="*/ 18 h 18"/>
                <a:gd name="T6" fmla="*/ 50 w 50"/>
                <a:gd name="T7" fmla="*/ 8 h 18"/>
                <a:gd name="T8" fmla="*/ 50 w 50"/>
                <a:gd name="T9" fmla="*/ 0 h 18"/>
                <a:gd name="T10" fmla="*/ 0 w 50"/>
                <a:gd name="T11" fmla="*/ 0 h 18"/>
                <a:gd name="T12" fmla="*/ 0 w 50"/>
                <a:gd name="T13" fmla="*/ 8 h 18"/>
                <a:gd name="T14" fmla="*/ 38 w 50"/>
                <a:gd name="T15" fmla="*/ 5 h 18"/>
                <a:gd name="T16" fmla="*/ 45 w 50"/>
                <a:gd name="T17" fmla="*/ 5 h 18"/>
                <a:gd name="T18" fmla="*/ 45 w 50"/>
                <a:gd name="T19" fmla="*/ 12 h 18"/>
                <a:gd name="T20" fmla="*/ 38 w 50"/>
                <a:gd name="T21" fmla="*/ 12 h 18"/>
                <a:gd name="T22" fmla="*/ 38 w 50"/>
                <a:gd name="T23"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8">
                  <a:moveTo>
                    <a:pt x="0" y="8"/>
                  </a:moveTo>
                  <a:cubicBezTo>
                    <a:pt x="0" y="13"/>
                    <a:pt x="5" y="18"/>
                    <a:pt x="10" y="18"/>
                  </a:cubicBezTo>
                  <a:cubicBezTo>
                    <a:pt x="41" y="18"/>
                    <a:pt x="41" y="18"/>
                    <a:pt x="41" y="18"/>
                  </a:cubicBezTo>
                  <a:cubicBezTo>
                    <a:pt x="46" y="18"/>
                    <a:pt x="50" y="13"/>
                    <a:pt x="50" y="8"/>
                  </a:cubicBezTo>
                  <a:cubicBezTo>
                    <a:pt x="50" y="0"/>
                    <a:pt x="50" y="0"/>
                    <a:pt x="50" y="0"/>
                  </a:cubicBezTo>
                  <a:cubicBezTo>
                    <a:pt x="0" y="0"/>
                    <a:pt x="0" y="0"/>
                    <a:pt x="0" y="0"/>
                  </a:cubicBezTo>
                  <a:lnTo>
                    <a:pt x="0" y="8"/>
                  </a:lnTo>
                  <a:close/>
                  <a:moveTo>
                    <a:pt x="38" y="5"/>
                  </a:moveTo>
                  <a:cubicBezTo>
                    <a:pt x="45" y="5"/>
                    <a:pt x="45" y="5"/>
                    <a:pt x="45" y="5"/>
                  </a:cubicBezTo>
                  <a:cubicBezTo>
                    <a:pt x="45" y="12"/>
                    <a:pt x="45" y="12"/>
                    <a:pt x="45" y="12"/>
                  </a:cubicBezTo>
                  <a:cubicBezTo>
                    <a:pt x="38" y="12"/>
                    <a:pt x="38" y="12"/>
                    <a:pt x="38" y="12"/>
                  </a:cubicBezTo>
                  <a:lnTo>
                    <a:pt x="3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
            <p:cNvSpPr>
              <a:spLocks/>
            </p:cNvSpPr>
            <p:nvPr/>
          </p:nvSpPr>
          <p:spPr bwMode="auto">
            <a:xfrm>
              <a:off x="-1219200" y="3224213"/>
              <a:ext cx="457200" cy="258763"/>
            </a:xfrm>
            <a:custGeom>
              <a:avLst/>
              <a:gdLst>
                <a:gd name="T0" fmla="*/ 95 w 119"/>
                <a:gd name="T1" fmla="*/ 20 h 67"/>
                <a:gd name="T2" fmla="*/ 86 w 119"/>
                <a:gd name="T3" fmla="*/ 21 h 67"/>
                <a:gd name="T4" fmla="*/ 61 w 119"/>
                <a:gd name="T5" fmla="*/ 0 h 67"/>
                <a:gd name="T6" fmla="*/ 36 w 119"/>
                <a:gd name="T7" fmla="*/ 19 h 67"/>
                <a:gd name="T8" fmla="*/ 26 w 119"/>
                <a:gd name="T9" fmla="*/ 16 h 67"/>
                <a:gd name="T10" fmla="*/ 0 w 119"/>
                <a:gd name="T11" fmla="*/ 41 h 67"/>
                <a:gd name="T12" fmla="*/ 26 w 119"/>
                <a:gd name="T13" fmla="*/ 67 h 67"/>
                <a:gd name="T14" fmla="*/ 33 w 119"/>
                <a:gd name="T15" fmla="*/ 67 h 67"/>
                <a:gd name="T16" fmla="*/ 33 w 119"/>
                <a:gd name="T17" fmla="*/ 61 h 67"/>
                <a:gd name="T18" fmla="*/ 33 w 119"/>
                <a:gd name="T19" fmla="*/ 60 h 67"/>
                <a:gd name="T20" fmla="*/ 33 w 119"/>
                <a:gd name="T21" fmla="*/ 58 h 67"/>
                <a:gd name="T22" fmla="*/ 26 w 119"/>
                <a:gd name="T23" fmla="*/ 58 h 67"/>
                <a:gd name="T24" fmla="*/ 9 w 119"/>
                <a:gd name="T25" fmla="*/ 41 h 67"/>
                <a:gd name="T26" fmla="*/ 26 w 119"/>
                <a:gd name="T27" fmla="*/ 25 h 67"/>
                <a:gd name="T28" fmla="*/ 33 w 119"/>
                <a:gd name="T29" fmla="*/ 26 h 67"/>
                <a:gd name="T30" fmla="*/ 42 w 119"/>
                <a:gd name="T31" fmla="*/ 30 h 67"/>
                <a:gd name="T32" fmla="*/ 45 w 119"/>
                <a:gd name="T33" fmla="*/ 21 h 67"/>
                <a:gd name="T34" fmla="*/ 61 w 119"/>
                <a:gd name="T35" fmla="*/ 8 h 67"/>
                <a:gd name="T36" fmla="*/ 78 w 119"/>
                <a:gd name="T37" fmla="*/ 23 h 67"/>
                <a:gd name="T38" fmla="*/ 79 w 119"/>
                <a:gd name="T39" fmla="*/ 33 h 67"/>
                <a:gd name="T40" fmla="*/ 89 w 119"/>
                <a:gd name="T41" fmla="*/ 29 h 67"/>
                <a:gd name="T42" fmla="*/ 95 w 119"/>
                <a:gd name="T43" fmla="*/ 28 h 67"/>
                <a:gd name="T44" fmla="*/ 111 w 119"/>
                <a:gd name="T45" fmla="*/ 43 h 67"/>
                <a:gd name="T46" fmla="*/ 95 w 119"/>
                <a:gd name="T47" fmla="*/ 58 h 67"/>
                <a:gd name="T48" fmla="*/ 88 w 119"/>
                <a:gd name="T49" fmla="*/ 58 h 67"/>
                <a:gd name="T50" fmla="*/ 88 w 119"/>
                <a:gd name="T51" fmla="*/ 60 h 67"/>
                <a:gd name="T52" fmla="*/ 88 w 119"/>
                <a:gd name="T53" fmla="*/ 61 h 67"/>
                <a:gd name="T54" fmla="*/ 88 w 119"/>
                <a:gd name="T55" fmla="*/ 67 h 67"/>
                <a:gd name="T56" fmla="*/ 95 w 119"/>
                <a:gd name="T57" fmla="*/ 67 h 67"/>
                <a:gd name="T58" fmla="*/ 119 w 119"/>
                <a:gd name="T59" fmla="*/ 43 h 67"/>
                <a:gd name="T60" fmla="*/ 95 w 119"/>
                <a:gd name="T61" fmla="*/ 2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67">
                  <a:moveTo>
                    <a:pt x="95" y="20"/>
                  </a:moveTo>
                  <a:cubicBezTo>
                    <a:pt x="92" y="20"/>
                    <a:pt x="89" y="20"/>
                    <a:pt x="86" y="21"/>
                  </a:cubicBezTo>
                  <a:cubicBezTo>
                    <a:pt x="84" y="9"/>
                    <a:pt x="74" y="0"/>
                    <a:pt x="61" y="0"/>
                  </a:cubicBezTo>
                  <a:cubicBezTo>
                    <a:pt x="49" y="0"/>
                    <a:pt x="39" y="8"/>
                    <a:pt x="36" y="19"/>
                  </a:cubicBezTo>
                  <a:cubicBezTo>
                    <a:pt x="33" y="17"/>
                    <a:pt x="30" y="16"/>
                    <a:pt x="26" y="16"/>
                  </a:cubicBezTo>
                  <a:cubicBezTo>
                    <a:pt x="12" y="16"/>
                    <a:pt x="0" y="28"/>
                    <a:pt x="0" y="41"/>
                  </a:cubicBezTo>
                  <a:cubicBezTo>
                    <a:pt x="0" y="55"/>
                    <a:pt x="12" y="67"/>
                    <a:pt x="26" y="67"/>
                  </a:cubicBezTo>
                  <a:cubicBezTo>
                    <a:pt x="33" y="67"/>
                    <a:pt x="33" y="67"/>
                    <a:pt x="33" y="67"/>
                  </a:cubicBezTo>
                  <a:cubicBezTo>
                    <a:pt x="33" y="61"/>
                    <a:pt x="33" y="61"/>
                    <a:pt x="33" y="61"/>
                  </a:cubicBezTo>
                  <a:cubicBezTo>
                    <a:pt x="33" y="60"/>
                    <a:pt x="33" y="60"/>
                    <a:pt x="33" y="60"/>
                  </a:cubicBezTo>
                  <a:cubicBezTo>
                    <a:pt x="33" y="58"/>
                    <a:pt x="33" y="58"/>
                    <a:pt x="33" y="58"/>
                  </a:cubicBezTo>
                  <a:cubicBezTo>
                    <a:pt x="26" y="58"/>
                    <a:pt x="26" y="58"/>
                    <a:pt x="26" y="58"/>
                  </a:cubicBezTo>
                  <a:cubicBezTo>
                    <a:pt x="16" y="58"/>
                    <a:pt x="9" y="51"/>
                    <a:pt x="9" y="41"/>
                  </a:cubicBezTo>
                  <a:cubicBezTo>
                    <a:pt x="9" y="32"/>
                    <a:pt x="16" y="25"/>
                    <a:pt x="26" y="25"/>
                  </a:cubicBezTo>
                  <a:cubicBezTo>
                    <a:pt x="28" y="25"/>
                    <a:pt x="31" y="25"/>
                    <a:pt x="33" y="26"/>
                  </a:cubicBezTo>
                  <a:cubicBezTo>
                    <a:pt x="42" y="30"/>
                    <a:pt x="42" y="30"/>
                    <a:pt x="42" y="30"/>
                  </a:cubicBezTo>
                  <a:cubicBezTo>
                    <a:pt x="45" y="21"/>
                    <a:pt x="45" y="21"/>
                    <a:pt x="45" y="21"/>
                  </a:cubicBezTo>
                  <a:cubicBezTo>
                    <a:pt x="47" y="13"/>
                    <a:pt x="53" y="8"/>
                    <a:pt x="61" y="8"/>
                  </a:cubicBezTo>
                  <a:cubicBezTo>
                    <a:pt x="69" y="8"/>
                    <a:pt x="77" y="14"/>
                    <a:pt x="78" y="23"/>
                  </a:cubicBezTo>
                  <a:cubicBezTo>
                    <a:pt x="79" y="33"/>
                    <a:pt x="79" y="33"/>
                    <a:pt x="79" y="33"/>
                  </a:cubicBezTo>
                  <a:cubicBezTo>
                    <a:pt x="89" y="29"/>
                    <a:pt x="89" y="29"/>
                    <a:pt x="89" y="29"/>
                  </a:cubicBezTo>
                  <a:cubicBezTo>
                    <a:pt x="91" y="28"/>
                    <a:pt x="93" y="28"/>
                    <a:pt x="95" y="28"/>
                  </a:cubicBezTo>
                  <a:cubicBezTo>
                    <a:pt x="104" y="28"/>
                    <a:pt x="111" y="35"/>
                    <a:pt x="111" y="43"/>
                  </a:cubicBezTo>
                  <a:cubicBezTo>
                    <a:pt x="111" y="51"/>
                    <a:pt x="104" y="58"/>
                    <a:pt x="95" y="58"/>
                  </a:cubicBezTo>
                  <a:cubicBezTo>
                    <a:pt x="88" y="58"/>
                    <a:pt x="88" y="58"/>
                    <a:pt x="88" y="58"/>
                  </a:cubicBezTo>
                  <a:cubicBezTo>
                    <a:pt x="88" y="60"/>
                    <a:pt x="88" y="60"/>
                    <a:pt x="88" y="60"/>
                  </a:cubicBezTo>
                  <a:cubicBezTo>
                    <a:pt x="88" y="61"/>
                    <a:pt x="88" y="61"/>
                    <a:pt x="88" y="61"/>
                  </a:cubicBezTo>
                  <a:cubicBezTo>
                    <a:pt x="88" y="67"/>
                    <a:pt x="88" y="67"/>
                    <a:pt x="88" y="67"/>
                  </a:cubicBezTo>
                  <a:cubicBezTo>
                    <a:pt x="95" y="67"/>
                    <a:pt x="95" y="67"/>
                    <a:pt x="95" y="67"/>
                  </a:cubicBezTo>
                  <a:cubicBezTo>
                    <a:pt x="108" y="67"/>
                    <a:pt x="119" y="56"/>
                    <a:pt x="119" y="43"/>
                  </a:cubicBezTo>
                  <a:cubicBezTo>
                    <a:pt x="119" y="30"/>
                    <a:pt x="108" y="20"/>
                    <a:pt x="9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
            <p:cNvSpPr>
              <a:spLocks noEditPoints="1"/>
            </p:cNvSpPr>
            <p:nvPr/>
          </p:nvSpPr>
          <p:spPr bwMode="auto">
            <a:xfrm>
              <a:off x="-1084263" y="3467101"/>
              <a:ext cx="192088" cy="88900"/>
            </a:xfrm>
            <a:custGeom>
              <a:avLst/>
              <a:gdLst>
                <a:gd name="T0" fmla="*/ 0 w 121"/>
                <a:gd name="T1" fmla="*/ 56 h 56"/>
                <a:gd name="T2" fmla="*/ 121 w 121"/>
                <a:gd name="T3" fmla="*/ 56 h 56"/>
                <a:gd name="T4" fmla="*/ 121 w 121"/>
                <a:gd name="T5" fmla="*/ 0 h 56"/>
                <a:gd name="T6" fmla="*/ 0 w 121"/>
                <a:gd name="T7" fmla="*/ 0 h 56"/>
                <a:gd name="T8" fmla="*/ 0 w 121"/>
                <a:gd name="T9" fmla="*/ 56 h 56"/>
                <a:gd name="T10" fmla="*/ 92 w 121"/>
                <a:gd name="T11" fmla="*/ 17 h 56"/>
                <a:gd name="T12" fmla="*/ 109 w 121"/>
                <a:gd name="T13" fmla="*/ 17 h 56"/>
                <a:gd name="T14" fmla="*/ 109 w 121"/>
                <a:gd name="T15" fmla="*/ 37 h 56"/>
                <a:gd name="T16" fmla="*/ 92 w 121"/>
                <a:gd name="T17" fmla="*/ 37 h 56"/>
                <a:gd name="T18" fmla="*/ 92 w 121"/>
                <a:gd name="T19" fmla="*/ 17 h 56"/>
                <a:gd name="T20" fmla="*/ 60 w 121"/>
                <a:gd name="T21" fmla="*/ 17 h 56"/>
                <a:gd name="T22" fmla="*/ 77 w 121"/>
                <a:gd name="T23" fmla="*/ 17 h 56"/>
                <a:gd name="T24" fmla="*/ 77 w 121"/>
                <a:gd name="T25" fmla="*/ 37 h 56"/>
                <a:gd name="T26" fmla="*/ 60 w 121"/>
                <a:gd name="T27" fmla="*/ 37 h 56"/>
                <a:gd name="T28" fmla="*/ 60 w 121"/>
                <a:gd name="T2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56">
                  <a:moveTo>
                    <a:pt x="0" y="56"/>
                  </a:moveTo>
                  <a:lnTo>
                    <a:pt x="121" y="56"/>
                  </a:lnTo>
                  <a:lnTo>
                    <a:pt x="121" y="0"/>
                  </a:lnTo>
                  <a:lnTo>
                    <a:pt x="0" y="0"/>
                  </a:lnTo>
                  <a:lnTo>
                    <a:pt x="0" y="56"/>
                  </a:lnTo>
                  <a:close/>
                  <a:moveTo>
                    <a:pt x="92" y="17"/>
                  </a:moveTo>
                  <a:lnTo>
                    <a:pt x="109" y="17"/>
                  </a:lnTo>
                  <a:lnTo>
                    <a:pt x="109" y="37"/>
                  </a:lnTo>
                  <a:lnTo>
                    <a:pt x="92" y="37"/>
                  </a:lnTo>
                  <a:lnTo>
                    <a:pt x="92" y="17"/>
                  </a:lnTo>
                  <a:close/>
                  <a:moveTo>
                    <a:pt x="60" y="17"/>
                  </a:moveTo>
                  <a:lnTo>
                    <a:pt x="77" y="17"/>
                  </a:lnTo>
                  <a:lnTo>
                    <a:pt x="77" y="37"/>
                  </a:lnTo>
                  <a:lnTo>
                    <a:pt x="60" y="37"/>
                  </a:lnTo>
                  <a:lnTo>
                    <a:pt x="6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
            <p:cNvSpPr>
              <a:spLocks noEditPoints="1"/>
            </p:cNvSpPr>
            <p:nvPr/>
          </p:nvSpPr>
          <p:spPr bwMode="auto">
            <a:xfrm>
              <a:off x="-1173163" y="3521076"/>
              <a:ext cx="76200" cy="26988"/>
            </a:xfrm>
            <a:custGeom>
              <a:avLst/>
              <a:gdLst>
                <a:gd name="T0" fmla="*/ 16 w 20"/>
                <a:gd name="T1" fmla="*/ 0 h 7"/>
                <a:gd name="T2" fmla="*/ 4 w 20"/>
                <a:gd name="T3" fmla="*/ 0 h 7"/>
                <a:gd name="T4" fmla="*/ 0 w 20"/>
                <a:gd name="T5" fmla="*/ 4 h 7"/>
                <a:gd name="T6" fmla="*/ 0 w 20"/>
                <a:gd name="T7" fmla="*/ 7 h 7"/>
                <a:gd name="T8" fmla="*/ 20 w 20"/>
                <a:gd name="T9" fmla="*/ 7 h 7"/>
                <a:gd name="T10" fmla="*/ 20 w 20"/>
                <a:gd name="T11" fmla="*/ 4 h 7"/>
                <a:gd name="T12" fmla="*/ 16 w 20"/>
                <a:gd name="T13" fmla="*/ 0 h 7"/>
                <a:gd name="T14" fmla="*/ 18 w 20"/>
                <a:gd name="T15" fmla="*/ 5 h 7"/>
                <a:gd name="T16" fmla="*/ 15 w 20"/>
                <a:gd name="T17" fmla="*/ 5 h 7"/>
                <a:gd name="T18" fmla="*/ 15 w 20"/>
                <a:gd name="T19" fmla="*/ 2 h 7"/>
                <a:gd name="T20" fmla="*/ 18 w 20"/>
                <a:gd name="T21" fmla="*/ 2 h 7"/>
                <a:gd name="T22" fmla="*/ 18 w 20"/>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16" y="0"/>
                  </a:moveTo>
                  <a:cubicBezTo>
                    <a:pt x="4" y="0"/>
                    <a:pt x="4" y="0"/>
                    <a:pt x="4" y="0"/>
                  </a:cubicBezTo>
                  <a:cubicBezTo>
                    <a:pt x="2" y="0"/>
                    <a:pt x="0" y="1"/>
                    <a:pt x="0" y="4"/>
                  </a:cubicBezTo>
                  <a:cubicBezTo>
                    <a:pt x="0" y="7"/>
                    <a:pt x="0" y="7"/>
                    <a:pt x="0" y="7"/>
                  </a:cubicBezTo>
                  <a:cubicBezTo>
                    <a:pt x="20" y="7"/>
                    <a:pt x="20" y="7"/>
                    <a:pt x="20" y="7"/>
                  </a:cubicBezTo>
                  <a:cubicBezTo>
                    <a:pt x="20" y="4"/>
                    <a:pt x="20" y="4"/>
                    <a:pt x="20" y="4"/>
                  </a:cubicBezTo>
                  <a:cubicBezTo>
                    <a:pt x="20" y="1"/>
                    <a:pt x="19" y="0"/>
                    <a:pt x="16" y="0"/>
                  </a:cubicBezTo>
                  <a:close/>
                  <a:moveTo>
                    <a:pt x="18" y="5"/>
                  </a:moveTo>
                  <a:cubicBezTo>
                    <a:pt x="15" y="5"/>
                    <a:pt x="15" y="5"/>
                    <a:pt x="15" y="5"/>
                  </a:cubicBezTo>
                  <a:cubicBezTo>
                    <a:pt x="15" y="2"/>
                    <a:pt x="15" y="2"/>
                    <a:pt x="15" y="2"/>
                  </a:cubicBezTo>
                  <a:cubicBezTo>
                    <a:pt x="18" y="2"/>
                    <a:pt x="18" y="2"/>
                    <a:pt x="18" y="2"/>
                  </a:cubicBezTo>
                  <a:lnTo>
                    <a:pt x="1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0"/>
            <p:cNvSpPr>
              <a:spLocks noEditPoints="1"/>
            </p:cNvSpPr>
            <p:nvPr/>
          </p:nvSpPr>
          <p:spPr bwMode="auto">
            <a:xfrm>
              <a:off x="-1173163" y="3598863"/>
              <a:ext cx="76200" cy="26988"/>
            </a:xfrm>
            <a:custGeom>
              <a:avLst/>
              <a:gdLst>
                <a:gd name="T0" fmla="*/ 0 w 20"/>
                <a:gd name="T1" fmla="*/ 3 h 7"/>
                <a:gd name="T2" fmla="*/ 4 w 20"/>
                <a:gd name="T3" fmla="*/ 7 h 7"/>
                <a:gd name="T4" fmla="*/ 16 w 20"/>
                <a:gd name="T5" fmla="*/ 7 h 7"/>
                <a:gd name="T6" fmla="*/ 20 w 20"/>
                <a:gd name="T7" fmla="*/ 3 h 7"/>
                <a:gd name="T8" fmla="*/ 20 w 20"/>
                <a:gd name="T9" fmla="*/ 0 h 7"/>
                <a:gd name="T10" fmla="*/ 0 w 20"/>
                <a:gd name="T11" fmla="*/ 0 h 7"/>
                <a:gd name="T12" fmla="*/ 0 w 20"/>
                <a:gd name="T13" fmla="*/ 3 h 7"/>
                <a:gd name="T14" fmla="*/ 15 w 20"/>
                <a:gd name="T15" fmla="*/ 2 h 7"/>
                <a:gd name="T16" fmla="*/ 18 w 20"/>
                <a:gd name="T17" fmla="*/ 2 h 7"/>
                <a:gd name="T18" fmla="*/ 18 w 20"/>
                <a:gd name="T19" fmla="*/ 5 h 7"/>
                <a:gd name="T20" fmla="*/ 15 w 20"/>
                <a:gd name="T21" fmla="*/ 5 h 7"/>
                <a:gd name="T22" fmla="*/ 15 w 20"/>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cubicBezTo>
                    <a:pt x="0" y="5"/>
                    <a:pt x="2" y="7"/>
                    <a:pt x="4" y="7"/>
                  </a:cubicBezTo>
                  <a:cubicBezTo>
                    <a:pt x="16" y="7"/>
                    <a:pt x="16" y="7"/>
                    <a:pt x="16" y="7"/>
                  </a:cubicBezTo>
                  <a:cubicBezTo>
                    <a:pt x="19" y="7"/>
                    <a:pt x="20" y="5"/>
                    <a:pt x="20" y="3"/>
                  </a:cubicBezTo>
                  <a:cubicBezTo>
                    <a:pt x="20" y="0"/>
                    <a:pt x="20" y="0"/>
                    <a:pt x="20" y="0"/>
                  </a:cubicBezTo>
                  <a:cubicBezTo>
                    <a:pt x="0" y="0"/>
                    <a:pt x="0" y="0"/>
                    <a:pt x="0" y="0"/>
                  </a:cubicBezTo>
                  <a:lnTo>
                    <a:pt x="0" y="3"/>
                  </a:lnTo>
                  <a:close/>
                  <a:moveTo>
                    <a:pt x="15" y="2"/>
                  </a:moveTo>
                  <a:cubicBezTo>
                    <a:pt x="18" y="2"/>
                    <a:pt x="18" y="2"/>
                    <a:pt x="18" y="2"/>
                  </a:cubicBezTo>
                  <a:cubicBezTo>
                    <a:pt x="18" y="5"/>
                    <a:pt x="18" y="5"/>
                    <a:pt x="18" y="5"/>
                  </a:cubicBezTo>
                  <a:cubicBezTo>
                    <a:pt x="15" y="5"/>
                    <a:pt x="15" y="5"/>
                    <a:pt x="15" y="5"/>
                  </a:cubicBezTo>
                  <a:lnTo>
                    <a:pt x="1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
            <p:cNvSpPr>
              <a:spLocks noEditPoints="1"/>
            </p:cNvSpPr>
            <p:nvPr/>
          </p:nvSpPr>
          <p:spPr bwMode="auto">
            <a:xfrm>
              <a:off x="-1173163" y="3556001"/>
              <a:ext cx="76200" cy="34925"/>
            </a:xfrm>
            <a:custGeom>
              <a:avLst/>
              <a:gdLst>
                <a:gd name="T0" fmla="*/ 0 w 48"/>
                <a:gd name="T1" fmla="*/ 22 h 22"/>
                <a:gd name="T2" fmla="*/ 48 w 48"/>
                <a:gd name="T3" fmla="*/ 22 h 22"/>
                <a:gd name="T4" fmla="*/ 48 w 48"/>
                <a:gd name="T5" fmla="*/ 0 h 22"/>
                <a:gd name="T6" fmla="*/ 0 w 48"/>
                <a:gd name="T7" fmla="*/ 0 h 22"/>
                <a:gd name="T8" fmla="*/ 0 w 48"/>
                <a:gd name="T9" fmla="*/ 22 h 22"/>
                <a:gd name="T10" fmla="*/ 36 w 48"/>
                <a:gd name="T11" fmla="*/ 7 h 22"/>
                <a:gd name="T12" fmla="*/ 43 w 48"/>
                <a:gd name="T13" fmla="*/ 7 h 22"/>
                <a:gd name="T14" fmla="*/ 43 w 48"/>
                <a:gd name="T15" fmla="*/ 15 h 22"/>
                <a:gd name="T16" fmla="*/ 36 w 48"/>
                <a:gd name="T17" fmla="*/ 15 h 22"/>
                <a:gd name="T18" fmla="*/ 36 w 48"/>
                <a:gd name="T19" fmla="*/ 7 h 22"/>
                <a:gd name="T20" fmla="*/ 24 w 48"/>
                <a:gd name="T21" fmla="*/ 7 h 22"/>
                <a:gd name="T22" fmla="*/ 31 w 48"/>
                <a:gd name="T23" fmla="*/ 7 h 22"/>
                <a:gd name="T24" fmla="*/ 31 w 48"/>
                <a:gd name="T25" fmla="*/ 15 h 22"/>
                <a:gd name="T26" fmla="*/ 24 w 48"/>
                <a:gd name="T27" fmla="*/ 15 h 22"/>
                <a:gd name="T28" fmla="*/ 24 w 48"/>
                <a:gd name="T2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2">
                  <a:moveTo>
                    <a:pt x="0" y="22"/>
                  </a:moveTo>
                  <a:lnTo>
                    <a:pt x="48" y="22"/>
                  </a:lnTo>
                  <a:lnTo>
                    <a:pt x="48" y="0"/>
                  </a:lnTo>
                  <a:lnTo>
                    <a:pt x="0" y="0"/>
                  </a:lnTo>
                  <a:lnTo>
                    <a:pt x="0" y="22"/>
                  </a:lnTo>
                  <a:close/>
                  <a:moveTo>
                    <a:pt x="36" y="7"/>
                  </a:moveTo>
                  <a:lnTo>
                    <a:pt x="43" y="7"/>
                  </a:lnTo>
                  <a:lnTo>
                    <a:pt x="43" y="15"/>
                  </a:lnTo>
                  <a:lnTo>
                    <a:pt x="36" y="15"/>
                  </a:lnTo>
                  <a:lnTo>
                    <a:pt x="36" y="7"/>
                  </a:lnTo>
                  <a:close/>
                  <a:moveTo>
                    <a:pt x="24" y="7"/>
                  </a:moveTo>
                  <a:lnTo>
                    <a:pt x="31" y="7"/>
                  </a:lnTo>
                  <a:lnTo>
                    <a:pt x="31" y="15"/>
                  </a:lnTo>
                  <a:lnTo>
                    <a:pt x="24" y="15"/>
                  </a:lnTo>
                  <a:lnTo>
                    <a:pt x="2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
            <p:cNvSpPr>
              <a:spLocks noEditPoints="1"/>
            </p:cNvSpPr>
            <p:nvPr/>
          </p:nvSpPr>
          <p:spPr bwMode="auto">
            <a:xfrm>
              <a:off x="-881063" y="3521076"/>
              <a:ext cx="77788" cy="26988"/>
            </a:xfrm>
            <a:custGeom>
              <a:avLst/>
              <a:gdLst>
                <a:gd name="T0" fmla="*/ 16 w 20"/>
                <a:gd name="T1" fmla="*/ 0 h 7"/>
                <a:gd name="T2" fmla="*/ 4 w 20"/>
                <a:gd name="T3" fmla="*/ 0 h 7"/>
                <a:gd name="T4" fmla="*/ 0 w 20"/>
                <a:gd name="T5" fmla="*/ 4 h 7"/>
                <a:gd name="T6" fmla="*/ 0 w 20"/>
                <a:gd name="T7" fmla="*/ 7 h 7"/>
                <a:gd name="T8" fmla="*/ 20 w 20"/>
                <a:gd name="T9" fmla="*/ 7 h 7"/>
                <a:gd name="T10" fmla="*/ 20 w 20"/>
                <a:gd name="T11" fmla="*/ 4 h 7"/>
                <a:gd name="T12" fmla="*/ 16 w 20"/>
                <a:gd name="T13" fmla="*/ 0 h 7"/>
                <a:gd name="T14" fmla="*/ 18 w 20"/>
                <a:gd name="T15" fmla="*/ 5 h 7"/>
                <a:gd name="T16" fmla="*/ 15 w 20"/>
                <a:gd name="T17" fmla="*/ 5 h 7"/>
                <a:gd name="T18" fmla="*/ 15 w 20"/>
                <a:gd name="T19" fmla="*/ 2 h 7"/>
                <a:gd name="T20" fmla="*/ 18 w 20"/>
                <a:gd name="T21" fmla="*/ 2 h 7"/>
                <a:gd name="T22" fmla="*/ 18 w 20"/>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16" y="0"/>
                  </a:moveTo>
                  <a:cubicBezTo>
                    <a:pt x="4" y="0"/>
                    <a:pt x="4" y="0"/>
                    <a:pt x="4" y="0"/>
                  </a:cubicBezTo>
                  <a:cubicBezTo>
                    <a:pt x="2" y="0"/>
                    <a:pt x="0" y="2"/>
                    <a:pt x="0" y="4"/>
                  </a:cubicBezTo>
                  <a:cubicBezTo>
                    <a:pt x="0" y="7"/>
                    <a:pt x="0" y="7"/>
                    <a:pt x="0" y="7"/>
                  </a:cubicBezTo>
                  <a:cubicBezTo>
                    <a:pt x="20" y="7"/>
                    <a:pt x="20" y="7"/>
                    <a:pt x="20" y="7"/>
                  </a:cubicBezTo>
                  <a:cubicBezTo>
                    <a:pt x="20" y="4"/>
                    <a:pt x="20" y="4"/>
                    <a:pt x="20" y="4"/>
                  </a:cubicBezTo>
                  <a:cubicBezTo>
                    <a:pt x="20" y="2"/>
                    <a:pt x="18" y="0"/>
                    <a:pt x="16" y="0"/>
                  </a:cubicBezTo>
                  <a:close/>
                  <a:moveTo>
                    <a:pt x="18" y="5"/>
                  </a:moveTo>
                  <a:cubicBezTo>
                    <a:pt x="15" y="5"/>
                    <a:pt x="15" y="5"/>
                    <a:pt x="15" y="5"/>
                  </a:cubicBezTo>
                  <a:cubicBezTo>
                    <a:pt x="15" y="2"/>
                    <a:pt x="15" y="2"/>
                    <a:pt x="15" y="2"/>
                  </a:cubicBezTo>
                  <a:cubicBezTo>
                    <a:pt x="18" y="2"/>
                    <a:pt x="18" y="2"/>
                    <a:pt x="18" y="2"/>
                  </a:cubicBezTo>
                  <a:lnTo>
                    <a:pt x="1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
            <p:cNvSpPr>
              <a:spLocks noEditPoints="1"/>
            </p:cNvSpPr>
            <p:nvPr/>
          </p:nvSpPr>
          <p:spPr bwMode="auto">
            <a:xfrm>
              <a:off x="-881063" y="3598863"/>
              <a:ext cx="77788" cy="26988"/>
            </a:xfrm>
            <a:custGeom>
              <a:avLst/>
              <a:gdLst>
                <a:gd name="T0" fmla="*/ 0 w 20"/>
                <a:gd name="T1" fmla="*/ 3 h 7"/>
                <a:gd name="T2" fmla="*/ 4 w 20"/>
                <a:gd name="T3" fmla="*/ 7 h 7"/>
                <a:gd name="T4" fmla="*/ 16 w 20"/>
                <a:gd name="T5" fmla="*/ 7 h 7"/>
                <a:gd name="T6" fmla="*/ 20 w 20"/>
                <a:gd name="T7" fmla="*/ 3 h 7"/>
                <a:gd name="T8" fmla="*/ 20 w 20"/>
                <a:gd name="T9" fmla="*/ 0 h 7"/>
                <a:gd name="T10" fmla="*/ 0 w 20"/>
                <a:gd name="T11" fmla="*/ 0 h 7"/>
                <a:gd name="T12" fmla="*/ 0 w 20"/>
                <a:gd name="T13" fmla="*/ 3 h 7"/>
                <a:gd name="T14" fmla="*/ 15 w 20"/>
                <a:gd name="T15" fmla="*/ 2 h 7"/>
                <a:gd name="T16" fmla="*/ 18 w 20"/>
                <a:gd name="T17" fmla="*/ 2 h 7"/>
                <a:gd name="T18" fmla="*/ 18 w 20"/>
                <a:gd name="T19" fmla="*/ 5 h 7"/>
                <a:gd name="T20" fmla="*/ 15 w 20"/>
                <a:gd name="T21" fmla="*/ 5 h 7"/>
                <a:gd name="T22" fmla="*/ 15 w 20"/>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cubicBezTo>
                    <a:pt x="0" y="5"/>
                    <a:pt x="2" y="7"/>
                    <a:pt x="4" y="7"/>
                  </a:cubicBezTo>
                  <a:cubicBezTo>
                    <a:pt x="16" y="7"/>
                    <a:pt x="16" y="7"/>
                    <a:pt x="16" y="7"/>
                  </a:cubicBezTo>
                  <a:cubicBezTo>
                    <a:pt x="18" y="7"/>
                    <a:pt x="20" y="5"/>
                    <a:pt x="20" y="3"/>
                  </a:cubicBezTo>
                  <a:cubicBezTo>
                    <a:pt x="20" y="0"/>
                    <a:pt x="20" y="0"/>
                    <a:pt x="20" y="0"/>
                  </a:cubicBezTo>
                  <a:cubicBezTo>
                    <a:pt x="0" y="0"/>
                    <a:pt x="0" y="0"/>
                    <a:pt x="0" y="0"/>
                  </a:cubicBezTo>
                  <a:lnTo>
                    <a:pt x="0" y="3"/>
                  </a:lnTo>
                  <a:close/>
                  <a:moveTo>
                    <a:pt x="15" y="2"/>
                  </a:moveTo>
                  <a:cubicBezTo>
                    <a:pt x="18" y="2"/>
                    <a:pt x="18" y="2"/>
                    <a:pt x="18" y="2"/>
                  </a:cubicBezTo>
                  <a:cubicBezTo>
                    <a:pt x="18" y="5"/>
                    <a:pt x="18" y="5"/>
                    <a:pt x="18" y="5"/>
                  </a:cubicBezTo>
                  <a:cubicBezTo>
                    <a:pt x="15" y="5"/>
                    <a:pt x="15" y="5"/>
                    <a:pt x="15" y="5"/>
                  </a:cubicBezTo>
                  <a:lnTo>
                    <a:pt x="1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p:cNvSpPr>
              <a:spLocks noEditPoints="1"/>
            </p:cNvSpPr>
            <p:nvPr/>
          </p:nvSpPr>
          <p:spPr bwMode="auto">
            <a:xfrm>
              <a:off x="-881063" y="3556001"/>
              <a:ext cx="77788" cy="34925"/>
            </a:xfrm>
            <a:custGeom>
              <a:avLst/>
              <a:gdLst>
                <a:gd name="T0" fmla="*/ 0 w 49"/>
                <a:gd name="T1" fmla="*/ 22 h 22"/>
                <a:gd name="T2" fmla="*/ 49 w 49"/>
                <a:gd name="T3" fmla="*/ 22 h 22"/>
                <a:gd name="T4" fmla="*/ 49 w 49"/>
                <a:gd name="T5" fmla="*/ 0 h 22"/>
                <a:gd name="T6" fmla="*/ 0 w 49"/>
                <a:gd name="T7" fmla="*/ 0 h 22"/>
                <a:gd name="T8" fmla="*/ 0 w 49"/>
                <a:gd name="T9" fmla="*/ 22 h 22"/>
                <a:gd name="T10" fmla="*/ 37 w 49"/>
                <a:gd name="T11" fmla="*/ 7 h 22"/>
                <a:gd name="T12" fmla="*/ 44 w 49"/>
                <a:gd name="T13" fmla="*/ 7 h 22"/>
                <a:gd name="T14" fmla="*/ 44 w 49"/>
                <a:gd name="T15" fmla="*/ 15 h 22"/>
                <a:gd name="T16" fmla="*/ 37 w 49"/>
                <a:gd name="T17" fmla="*/ 15 h 22"/>
                <a:gd name="T18" fmla="*/ 37 w 49"/>
                <a:gd name="T19" fmla="*/ 7 h 22"/>
                <a:gd name="T20" fmla="*/ 24 w 49"/>
                <a:gd name="T21" fmla="*/ 7 h 22"/>
                <a:gd name="T22" fmla="*/ 32 w 49"/>
                <a:gd name="T23" fmla="*/ 7 h 22"/>
                <a:gd name="T24" fmla="*/ 32 w 49"/>
                <a:gd name="T25" fmla="*/ 15 h 22"/>
                <a:gd name="T26" fmla="*/ 24 w 49"/>
                <a:gd name="T27" fmla="*/ 15 h 22"/>
                <a:gd name="T28" fmla="*/ 24 w 49"/>
                <a:gd name="T2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22">
                  <a:moveTo>
                    <a:pt x="0" y="22"/>
                  </a:moveTo>
                  <a:lnTo>
                    <a:pt x="49" y="22"/>
                  </a:lnTo>
                  <a:lnTo>
                    <a:pt x="49" y="0"/>
                  </a:lnTo>
                  <a:lnTo>
                    <a:pt x="0" y="0"/>
                  </a:lnTo>
                  <a:lnTo>
                    <a:pt x="0" y="22"/>
                  </a:lnTo>
                  <a:close/>
                  <a:moveTo>
                    <a:pt x="37" y="7"/>
                  </a:moveTo>
                  <a:lnTo>
                    <a:pt x="44" y="7"/>
                  </a:lnTo>
                  <a:lnTo>
                    <a:pt x="44" y="15"/>
                  </a:lnTo>
                  <a:lnTo>
                    <a:pt x="37" y="15"/>
                  </a:lnTo>
                  <a:lnTo>
                    <a:pt x="37" y="7"/>
                  </a:lnTo>
                  <a:close/>
                  <a:moveTo>
                    <a:pt x="24" y="7"/>
                  </a:moveTo>
                  <a:lnTo>
                    <a:pt x="32" y="7"/>
                  </a:lnTo>
                  <a:lnTo>
                    <a:pt x="32" y="15"/>
                  </a:lnTo>
                  <a:lnTo>
                    <a:pt x="24" y="15"/>
                  </a:lnTo>
                  <a:lnTo>
                    <a:pt x="2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3089609" y="2790828"/>
            <a:ext cx="802858" cy="580528"/>
            <a:chOff x="-1328738" y="3206750"/>
            <a:chExt cx="619125" cy="447675"/>
          </a:xfrm>
        </p:grpSpPr>
        <p:sp>
          <p:nvSpPr>
            <p:cNvPr id="34" name="Oval 18"/>
            <p:cNvSpPr>
              <a:spLocks noChangeArrowheads="1"/>
            </p:cNvSpPr>
            <p:nvPr/>
          </p:nvSpPr>
          <p:spPr bwMode="auto">
            <a:xfrm>
              <a:off x="-1241426" y="3357563"/>
              <a:ext cx="68263"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19"/>
            <p:cNvSpPr>
              <a:spLocks noChangeArrowheads="1"/>
            </p:cNvSpPr>
            <p:nvPr/>
          </p:nvSpPr>
          <p:spPr bwMode="auto">
            <a:xfrm>
              <a:off x="-1135063" y="3357563"/>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1328738" y="3206750"/>
              <a:ext cx="477838" cy="274638"/>
            </a:xfrm>
            <a:custGeom>
              <a:avLst/>
              <a:gdLst>
                <a:gd name="T0" fmla="*/ 27 w 125"/>
                <a:gd name="T1" fmla="*/ 62 h 71"/>
                <a:gd name="T2" fmla="*/ 9 w 125"/>
                <a:gd name="T3" fmla="*/ 45 h 71"/>
                <a:gd name="T4" fmla="*/ 27 w 125"/>
                <a:gd name="T5" fmla="*/ 27 h 71"/>
                <a:gd name="T6" fmla="*/ 35 w 125"/>
                <a:gd name="T7" fmla="*/ 28 h 71"/>
                <a:gd name="T8" fmla="*/ 44 w 125"/>
                <a:gd name="T9" fmla="*/ 33 h 71"/>
                <a:gd name="T10" fmla="*/ 47 w 125"/>
                <a:gd name="T11" fmla="*/ 23 h 71"/>
                <a:gd name="T12" fmla="*/ 65 w 125"/>
                <a:gd name="T13" fmla="*/ 9 h 71"/>
                <a:gd name="T14" fmla="*/ 83 w 125"/>
                <a:gd name="T15" fmla="*/ 24 h 71"/>
                <a:gd name="T16" fmla="*/ 84 w 125"/>
                <a:gd name="T17" fmla="*/ 36 h 71"/>
                <a:gd name="T18" fmla="*/ 95 w 125"/>
                <a:gd name="T19" fmla="*/ 31 h 71"/>
                <a:gd name="T20" fmla="*/ 101 w 125"/>
                <a:gd name="T21" fmla="*/ 30 h 71"/>
                <a:gd name="T22" fmla="*/ 115 w 125"/>
                <a:gd name="T23" fmla="*/ 38 h 71"/>
                <a:gd name="T24" fmla="*/ 123 w 125"/>
                <a:gd name="T25" fmla="*/ 37 h 71"/>
                <a:gd name="T26" fmla="*/ 125 w 125"/>
                <a:gd name="T27" fmla="*/ 37 h 71"/>
                <a:gd name="T28" fmla="*/ 101 w 125"/>
                <a:gd name="T29" fmla="*/ 21 h 71"/>
                <a:gd name="T30" fmla="*/ 91 w 125"/>
                <a:gd name="T31" fmla="*/ 23 h 71"/>
                <a:gd name="T32" fmla="*/ 65 w 125"/>
                <a:gd name="T33" fmla="*/ 0 h 71"/>
                <a:gd name="T34" fmla="*/ 39 w 125"/>
                <a:gd name="T35" fmla="*/ 20 h 71"/>
                <a:gd name="T36" fmla="*/ 27 w 125"/>
                <a:gd name="T37" fmla="*/ 18 h 71"/>
                <a:gd name="T38" fmla="*/ 0 w 125"/>
                <a:gd name="T39" fmla="*/ 45 h 71"/>
                <a:gd name="T40" fmla="*/ 27 w 125"/>
                <a:gd name="T41" fmla="*/ 71 h 71"/>
                <a:gd name="T42" fmla="*/ 83 w 125"/>
                <a:gd name="T43" fmla="*/ 71 h 71"/>
                <a:gd name="T44" fmla="*/ 85 w 125"/>
                <a:gd name="T45" fmla="*/ 62 h 71"/>
                <a:gd name="T46" fmla="*/ 27 w 125"/>
                <a:gd name="T47" fmla="*/ 6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71">
                  <a:moveTo>
                    <a:pt x="27" y="62"/>
                  </a:moveTo>
                  <a:cubicBezTo>
                    <a:pt x="17" y="62"/>
                    <a:pt x="9" y="54"/>
                    <a:pt x="9" y="45"/>
                  </a:cubicBezTo>
                  <a:cubicBezTo>
                    <a:pt x="9" y="35"/>
                    <a:pt x="17" y="27"/>
                    <a:pt x="27" y="27"/>
                  </a:cubicBezTo>
                  <a:cubicBezTo>
                    <a:pt x="30" y="27"/>
                    <a:pt x="33" y="27"/>
                    <a:pt x="35" y="28"/>
                  </a:cubicBezTo>
                  <a:cubicBezTo>
                    <a:pt x="44" y="33"/>
                    <a:pt x="44" y="33"/>
                    <a:pt x="44" y="33"/>
                  </a:cubicBezTo>
                  <a:cubicBezTo>
                    <a:pt x="47" y="23"/>
                    <a:pt x="47" y="23"/>
                    <a:pt x="47" y="23"/>
                  </a:cubicBezTo>
                  <a:cubicBezTo>
                    <a:pt x="49" y="15"/>
                    <a:pt x="57" y="9"/>
                    <a:pt x="65" y="9"/>
                  </a:cubicBezTo>
                  <a:cubicBezTo>
                    <a:pt x="74" y="9"/>
                    <a:pt x="81" y="16"/>
                    <a:pt x="83" y="24"/>
                  </a:cubicBezTo>
                  <a:cubicBezTo>
                    <a:pt x="84" y="36"/>
                    <a:pt x="84" y="36"/>
                    <a:pt x="84" y="36"/>
                  </a:cubicBezTo>
                  <a:cubicBezTo>
                    <a:pt x="95" y="31"/>
                    <a:pt x="95" y="31"/>
                    <a:pt x="95" y="31"/>
                  </a:cubicBezTo>
                  <a:cubicBezTo>
                    <a:pt x="97" y="31"/>
                    <a:pt x="99" y="30"/>
                    <a:pt x="101" y="30"/>
                  </a:cubicBezTo>
                  <a:cubicBezTo>
                    <a:pt x="107" y="30"/>
                    <a:pt x="112" y="33"/>
                    <a:pt x="115" y="38"/>
                  </a:cubicBezTo>
                  <a:cubicBezTo>
                    <a:pt x="118" y="37"/>
                    <a:pt x="120" y="37"/>
                    <a:pt x="123" y="37"/>
                  </a:cubicBezTo>
                  <a:cubicBezTo>
                    <a:pt x="124" y="37"/>
                    <a:pt x="124" y="37"/>
                    <a:pt x="125" y="37"/>
                  </a:cubicBezTo>
                  <a:cubicBezTo>
                    <a:pt x="121" y="28"/>
                    <a:pt x="112" y="21"/>
                    <a:pt x="101" y="21"/>
                  </a:cubicBezTo>
                  <a:cubicBezTo>
                    <a:pt x="98" y="21"/>
                    <a:pt x="94" y="22"/>
                    <a:pt x="91" y="23"/>
                  </a:cubicBezTo>
                  <a:cubicBezTo>
                    <a:pt x="89" y="10"/>
                    <a:pt x="78" y="0"/>
                    <a:pt x="65" y="0"/>
                  </a:cubicBezTo>
                  <a:cubicBezTo>
                    <a:pt x="52" y="0"/>
                    <a:pt x="42" y="9"/>
                    <a:pt x="39" y="20"/>
                  </a:cubicBezTo>
                  <a:cubicBezTo>
                    <a:pt x="35" y="19"/>
                    <a:pt x="31" y="18"/>
                    <a:pt x="27" y="18"/>
                  </a:cubicBezTo>
                  <a:cubicBezTo>
                    <a:pt x="12" y="18"/>
                    <a:pt x="0" y="30"/>
                    <a:pt x="0" y="45"/>
                  </a:cubicBezTo>
                  <a:cubicBezTo>
                    <a:pt x="0" y="59"/>
                    <a:pt x="12" y="71"/>
                    <a:pt x="27" y="71"/>
                  </a:cubicBezTo>
                  <a:cubicBezTo>
                    <a:pt x="83" y="71"/>
                    <a:pt x="83" y="71"/>
                    <a:pt x="83" y="71"/>
                  </a:cubicBezTo>
                  <a:cubicBezTo>
                    <a:pt x="83" y="68"/>
                    <a:pt x="84" y="65"/>
                    <a:pt x="85" y="62"/>
                  </a:cubicBezTo>
                  <a:lnTo>
                    <a:pt x="27"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1019176" y="3357563"/>
              <a:ext cx="65088" cy="69850"/>
            </a:xfrm>
            <a:custGeom>
              <a:avLst/>
              <a:gdLst>
                <a:gd name="T0" fmla="*/ 0 w 17"/>
                <a:gd name="T1" fmla="*/ 9 h 18"/>
                <a:gd name="T2" fmla="*/ 7 w 17"/>
                <a:gd name="T3" fmla="*/ 18 h 18"/>
                <a:gd name="T4" fmla="*/ 17 w 17"/>
                <a:gd name="T5" fmla="*/ 7 h 18"/>
                <a:gd name="T6" fmla="*/ 8 w 17"/>
                <a:gd name="T7" fmla="*/ 0 h 18"/>
                <a:gd name="T8" fmla="*/ 0 w 17"/>
                <a:gd name="T9" fmla="*/ 9 h 18"/>
              </a:gdLst>
              <a:ahLst/>
              <a:cxnLst>
                <a:cxn ang="0">
                  <a:pos x="T0" y="T1"/>
                </a:cxn>
                <a:cxn ang="0">
                  <a:pos x="T2" y="T3"/>
                </a:cxn>
                <a:cxn ang="0">
                  <a:pos x="T4" y="T5"/>
                </a:cxn>
                <a:cxn ang="0">
                  <a:pos x="T6" y="T7"/>
                </a:cxn>
                <a:cxn ang="0">
                  <a:pos x="T8" y="T9"/>
                </a:cxn>
              </a:cxnLst>
              <a:rect l="0" t="0" r="r" b="b"/>
              <a:pathLst>
                <a:path w="17" h="18">
                  <a:moveTo>
                    <a:pt x="0" y="9"/>
                  </a:moveTo>
                  <a:cubicBezTo>
                    <a:pt x="0" y="14"/>
                    <a:pt x="3" y="17"/>
                    <a:pt x="7" y="18"/>
                  </a:cubicBezTo>
                  <a:cubicBezTo>
                    <a:pt x="10" y="14"/>
                    <a:pt x="13" y="10"/>
                    <a:pt x="17" y="7"/>
                  </a:cubicBezTo>
                  <a:cubicBezTo>
                    <a:pt x="16" y="3"/>
                    <a:pt x="12" y="0"/>
                    <a:pt x="8" y="0"/>
                  </a:cubicBezTo>
                  <a:cubicBezTo>
                    <a:pt x="4" y="0"/>
                    <a:pt x="0" y="4"/>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noEditPoints="1"/>
            </p:cNvSpPr>
            <p:nvPr/>
          </p:nvSpPr>
          <p:spPr bwMode="auto">
            <a:xfrm>
              <a:off x="-1004888" y="3362325"/>
              <a:ext cx="295275" cy="292100"/>
            </a:xfrm>
            <a:custGeom>
              <a:avLst/>
              <a:gdLst>
                <a:gd name="T0" fmla="*/ 38 w 77"/>
                <a:gd name="T1" fmla="*/ 0 h 76"/>
                <a:gd name="T2" fmla="*/ 0 w 77"/>
                <a:gd name="T3" fmla="*/ 38 h 76"/>
                <a:gd name="T4" fmla="*/ 38 w 77"/>
                <a:gd name="T5" fmla="*/ 76 h 76"/>
                <a:gd name="T6" fmla="*/ 77 w 77"/>
                <a:gd name="T7" fmla="*/ 38 h 76"/>
                <a:gd name="T8" fmla="*/ 38 w 77"/>
                <a:gd name="T9" fmla="*/ 0 h 76"/>
                <a:gd name="T10" fmla="*/ 38 w 77"/>
                <a:gd name="T11" fmla="*/ 68 h 76"/>
                <a:gd name="T12" fmla="*/ 8 w 77"/>
                <a:gd name="T13" fmla="*/ 38 h 76"/>
                <a:gd name="T14" fmla="*/ 38 w 77"/>
                <a:gd name="T15" fmla="*/ 7 h 76"/>
                <a:gd name="T16" fmla="*/ 69 w 77"/>
                <a:gd name="T17" fmla="*/ 38 h 76"/>
                <a:gd name="T18" fmla="*/ 38 w 77"/>
                <a:gd name="T19"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6">
                  <a:moveTo>
                    <a:pt x="38" y="0"/>
                  </a:moveTo>
                  <a:cubicBezTo>
                    <a:pt x="17" y="0"/>
                    <a:pt x="0" y="17"/>
                    <a:pt x="0" y="38"/>
                  </a:cubicBezTo>
                  <a:cubicBezTo>
                    <a:pt x="0" y="59"/>
                    <a:pt x="17" y="76"/>
                    <a:pt x="38" y="76"/>
                  </a:cubicBezTo>
                  <a:cubicBezTo>
                    <a:pt x="60" y="76"/>
                    <a:pt x="77" y="59"/>
                    <a:pt x="77" y="38"/>
                  </a:cubicBezTo>
                  <a:cubicBezTo>
                    <a:pt x="77" y="17"/>
                    <a:pt x="60" y="0"/>
                    <a:pt x="38" y="0"/>
                  </a:cubicBezTo>
                  <a:close/>
                  <a:moveTo>
                    <a:pt x="38" y="68"/>
                  </a:moveTo>
                  <a:cubicBezTo>
                    <a:pt x="21" y="68"/>
                    <a:pt x="8" y="54"/>
                    <a:pt x="8" y="38"/>
                  </a:cubicBezTo>
                  <a:cubicBezTo>
                    <a:pt x="8" y="21"/>
                    <a:pt x="21" y="7"/>
                    <a:pt x="38" y="7"/>
                  </a:cubicBezTo>
                  <a:cubicBezTo>
                    <a:pt x="55" y="7"/>
                    <a:pt x="69" y="21"/>
                    <a:pt x="69" y="38"/>
                  </a:cubicBezTo>
                  <a:cubicBezTo>
                    <a:pt x="69" y="54"/>
                    <a:pt x="55" y="68"/>
                    <a:pt x="38"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896938" y="3422650"/>
              <a:ext cx="87313" cy="169863"/>
            </a:xfrm>
            <a:custGeom>
              <a:avLst/>
              <a:gdLst>
                <a:gd name="T0" fmla="*/ 0 w 55"/>
                <a:gd name="T1" fmla="*/ 49 h 107"/>
                <a:gd name="T2" fmla="*/ 12 w 55"/>
                <a:gd name="T3" fmla="*/ 49 h 107"/>
                <a:gd name="T4" fmla="*/ 12 w 55"/>
                <a:gd name="T5" fmla="*/ 107 h 107"/>
                <a:gd name="T6" fmla="*/ 43 w 55"/>
                <a:gd name="T7" fmla="*/ 107 h 107"/>
                <a:gd name="T8" fmla="*/ 43 w 55"/>
                <a:gd name="T9" fmla="*/ 49 h 107"/>
                <a:gd name="T10" fmla="*/ 55 w 55"/>
                <a:gd name="T11" fmla="*/ 49 h 107"/>
                <a:gd name="T12" fmla="*/ 26 w 55"/>
                <a:gd name="T13" fmla="*/ 0 h 107"/>
                <a:gd name="T14" fmla="*/ 0 w 55"/>
                <a:gd name="T15" fmla="*/ 49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7">
                  <a:moveTo>
                    <a:pt x="0" y="49"/>
                  </a:moveTo>
                  <a:lnTo>
                    <a:pt x="12" y="49"/>
                  </a:lnTo>
                  <a:lnTo>
                    <a:pt x="12" y="107"/>
                  </a:lnTo>
                  <a:lnTo>
                    <a:pt x="43" y="107"/>
                  </a:lnTo>
                  <a:lnTo>
                    <a:pt x="43" y="49"/>
                  </a:lnTo>
                  <a:lnTo>
                    <a:pt x="55" y="49"/>
                  </a:lnTo>
                  <a:lnTo>
                    <a:pt x="26" y="0"/>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 name="椭圆 40"/>
          <p:cNvSpPr/>
          <p:nvPr/>
        </p:nvSpPr>
        <p:spPr>
          <a:xfrm>
            <a:off x="2913188" y="2486244"/>
            <a:ext cx="1155700" cy="115570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7348756" y="2737792"/>
            <a:ext cx="813117" cy="598487"/>
            <a:chOff x="-1724025" y="3198813"/>
            <a:chExt cx="625475" cy="460375"/>
          </a:xfrm>
        </p:grpSpPr>
        <p:sp>
          <p:nvSpPr>
            <p:cNvPr id="45" name="Freeform 27"/>
            <p:cNvSpPr>
              <a:spLocks noEditPoints="1"/>
            </p:cNvSpPr>
            <p:nvPr/>
          </p:nvSpPr>
          <p:spPr bwMode="auto">
            <a:xfrm>
              <a:off x="-1587500" y="3198813"/>
              <a:ext cx="488950" cy="276225"/>
            </a:xfrm>
            <a:custGeom>
              <a:avLst/>
              <a:gdLst>
                <a:gd name="T0" fmla="*/ 102 w 128"/>
                <a:gd name="T1" fmla="*/ 21 h 72"/>
                <a:gd name="T2" fmla="*/ 93 w 128"/>
                <a:gd name="T3" fmla="*/ 23 h 72"/>
                <a:gd name="T4" fmla="*/ 65 w 128"/>
                <a:gd name="T5" fmla="*/ 0 h 72"/>
                <a:gd name="T6" fmla="*/ 39 w 128"/>
                <a:gd name="T7" fmla="*/ 20 h 72"/>
                <a:gd name="T8" fmla="*/ 27 w 128"/>
                <a:gd name="T9" fmla="*/ 17 h 72"/>
                <a:gd name="T10" fmla="*/ 0 w 128"/>
                <a:gd name="T11" fmla="*/ 45 h 72"/>
                <a:gd name="T12" fmla="*/ 27 w 128"/>
                <a:gd name="T13" fmla="*/ 72 h 72"/>
                <a:gd name="T14" fmla="*/ 102 w 128"/>
                <a:gd name="T15" fmla="*/ 72 h 72"/>
                <a:gd name="T16" fmla="*/ 128 w 128"/>
                <a:gd name="T17" fmla="*/ 46 h 72"/>
                <a:gd name="T18" fmla="*/ 102 w 128"/>
                <a:gd name="T19" fmla="*/ 21 h 72"/>
                <a:gd name="T20" fmla="*/ 102 w 128"/>
                <a:gd name="T21" fmla="*/ 63 h 72"/>
                <a:gd name="T22" fmla="*/ 27 w 128"/>
                <a:gd name="T23" fmla="*/ 63 h 72"/>
                <a:gd name="T24" fmla="*/ 9 w 128"/>
                <a:gd name="T25" fmla="*/ 45 h 72"/>
                <a:gd name="T26" fmla="*/ 27 w 128"/>
                <a:gd name="T27" fmla="*/ 27 h 72"/>
                <a:gd name="T28" fmla="*/ 35 w 128"/>
                <a:gd name="T29" fmla="*/ 28 h 72"/>
                <a:gd name="T30" fmla="*/ 45 w 128"/>
                <a:gd name="T31" fmla="*/ 33 h 72"/>
                <a:gd name="T32" fmla="*/ 48 w 128"/>
                <a:gd name="T33" fmla="*/ 22 h 72"/>
                <a:gd name="T34" fmla="*/ 65 w 128"/>
                <a:gd name="T35" fmla="*/ 9 h 72"/>
                <a:gd name="T36" fmla="*/ 84 w 128"/>
                <a:gd name="T37" fmla="*/ 24 h 72"/>
                <a:gd name="T38" fmla="*/ 85 w 128"/>
                <a:gd name="T39" fmla="*/ 36 h 72"/>
                <a:gd name="T40" fmla="*/ 96 w 128"/>
                <a:gd name="T41" fmla="*/ 31 h 72"/>
                <a:gd name="T42" fmla="*/ 102 w 128"/>
                <a:gd name="T43" fmla="*/ 30 h 72"/>
                <a:gd name="T44" fmla="*/ 119 w 128"/>
                <a:gd name="T45" fmla="*/ 46 h 72"/>
                <a:gd name="T46" fmla="*/ 102 w 128"/>
                <a:gd name="T4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72">
                  <a:moveTo>
                    <a:pt x="102" y="21"/>
                  </a:moveTo>
                  <a:cubicBezTo>
                    <a:pt x="99" y="21"/>
                    <a:pt x="96" y="22"/>
                    <a:pt x="93" y="23"/>
                  </a:cubicBezTo>
                  <a:cubicBezTo>
                    <a:pt x="91" y="10"/>
                    <a:pt x="79" y="0"/>
                    <a:pt x="65" y="0"/>
                  </a:cubicBezTo>
                  <a:cubicBezTo>
                    <a:pt x="53" y="0"/>
                    <a:pt x="42" y="8"/>
                    <a:pt x="39" y="20"/>
                  </a:cubicBezTo>
                  <a:cubicBezTo>
                    <a:pt x="35" y="18"/>
                    <a:pt x="32" y="17"/>
                    <a:pt x="27" y="17"/>
                  </a:cubicBezTo>
                  <a:cubicBezTo>
                    <a:pt x="12" y="17"/>
                    <a:pt x="0" y="30"/>
                    <a:pt x="0" y="45"/>
                  </a:cubicBezTo>
                  <a:cubicBezTo>
                    <a:pt x="0" y="60"/>
                    <a:pt x="12" y="72"/>
                    <a:pt x="27" y="72"/>
                  </a:cubicBezTo>
                  <a:cubicBezTo>
                    <a:pt x="102" y="72"/>
                    <a:pt x="102" y="72"/>
                    <a:pt x="102" y="72"/>
                  </a:cubicBezTo>
                  <a:cubicBezTo>
                    <a:pt x="116" y="72"/>
                    <a:pt x="128" y="60"/>
                    <a:pt x="128" y="46"/>
                  </a:cubicBezTo>
                  <a:cubicBezTo>
                    <a:pt x="128" y="32"/>
                    <a:pt x="116" y="21"/>
                    <a:pt x="102" y="21"/>
                  </a:cubicBezTo>
                  <a:close/>
                  <a:moveTo>
                    <a:pt x="102" y="63"/>
                  </a:moveTo>
                  <a:cubicBezTo>
                    <a:pt x="27" y="63"/>
                    <a:pt x="27" y="63"/>
                    <a:pt x="27" y="63"/>
                  </a:cubicBezTo>
                  <a:cubicBezTo>
                    <a:pt x="17" y="63"/>
                    <a:pt x="9" y="55"/>
                    <a:pt x="9" y="45"/>
                  </a:cubicBezTo>
                  <a:cubicBezTo>
                    <a:pt x="9" y="35"/>
                    <a:pt x="17" y="27"/>
                    <a:pt x="27" y="27"/>
                  </a:cubicBezTo>
                  <a:cubicBezTo>
                    <a:pt x="30" y="27"/>
                    <a:pt x="33" y="27"/>
                    <a:pt x="35" y="28"/>
                  </a:cubicBezTo>
                  <a:cubicBezTo>
                    <a:pt x="45" y="33"/>
                    <a:pt x="45" y="33"/>
                    <a:pt x="45" y="33"/>
                  </a:cubicBezTo>
                  <a:cubicBezTo>
                    <a:pt x="48" y="22"/>
                    <a:pt x="48" y="22"/>
                    <a:pt x="48" y="22"/>
                  </a:cubicBezTo>
                  <a:cubicBezTo>
                    <a:pt x="50" y="14"/>
                    <a:pt x="57" y="9"/>
                    <a:pt x="65" y="9"/>
                  </a:cubicBezTo>
                  <a:cubicBezTo>
                    <a:pt x="74" y="9"/>
                    <a:pt x="82" y="15"/>
                    <a:pt x="84" y="24"/>
                  </a:cubicBezTo>
                  <a:cubicBezTo>
                    <a:pt x="85" y="36"/>
                    <a:pt x="85" y="36"/>
                    <a:pt x="85" y="36"/>
                  </a:cubicBezTo>
                  <a:cubicBezTo>
                    <a:pt x="96" y="31"/>
                    <a:pt x="96" y="31"/>
                    <a:pt x="96" y="31"/>
                  </a:cubicBezTo>
                  <a:cubicBezTo>
                    <a:pt x="98" y="30"/>
                    <a:pt x="100" y="30"/>
                    <a:pt x="102" y="30"/>
                  </a:cubicBezTo>
                  <a:cubicBezTo>
                    <a:pt x="111" y="30"/>
                    <a:pt x="119" y="37"/>
                    <a:pt x="119" y="46"/>
                  </a:cubicBezTo>
                  <a:cubicBezTo>
                    <a:pt x="119" y="55"/>
                    <a:pt x="111" y="63"/>
                    <a:pt x="10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28"/>
            <p:cNvSpPr>
              <a:spLocks noChangeArrowheads="1"/>
            </p:cNvSpPr>
            <p:nvPr/>
          </p:nvSpPr>
          <p:spPr bwMode="auto">
            <a:xfrm>
              <a:off x="-1498600" y="3348038"/>
              <a:ext cx="68263" cy="73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9"/>
            <p:cNvSpPr>
              <a:spLocks noChangeArrowheads="1"/>
            </p:cNvSpPr>
            <p:nvPr/>
          </p:nvSpPr>
          <p:spPr bwMode="auto">
            <a:xfrm>
              <a:off x="-1389063" y="3348038"/>
              <a:ext cx="68263" cy="73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0"/>
            <p:cNvSpPr>
              <a:spLocks/>
            </p:cNvSpPr>
            <p:nvPr/>
          </p:nvSpPr>
          <p:spPr bwMode="auto">
            <a:xfrm>
              <a:off x="-1724025" y="3363913"/>
              <a:ext cx="274638" cy="295275"/>
            </a:xfrm>
            <a:custGeom>
              <a:avLst/>
              <a:gdLst>
                <a:gd name="T0" fmla="*/ 66 w 72"/>
                <a:gd name="T1" fmla="*/ 52 h 77"/>
                <a:gd name="T2" fmla="*/ 6 w 72"/>
                <a:gd name="T3" fmla="*/ 52 h 77"/>
                <a:gd name="T4" fmla="*/ 6 w 72"/>
                <a:gd name="T5" fmla="*/ 6 h 77"/>
                <a:gd name="T6" fmla="*/ 33 w 72"/>
                <a:gd name="T7" fmla="*/ 6 h 77"/>
                <a:gd name="T8" fmla="*/ 33 w 72"/>
                <a:gd name="T9" fmla="*/ 2 h 77"/>
                <a:gd name="T10" fmla="*/ 33 w 72"/>
                <a:gd name="T11" fmla="*/ 0 h 77"/>
                <a:gd name="T12" fmla="*/ 0 w 72"/>
                <a:gd name="T13" fmla="*/ 0 h 77"/>
                <a:gd name="T14" fmla="*/ 0 w 72"/>
                <a:gd name="T15" fmla="*/ 58 h 77"/>
                <a:gd name="T16" fmla="*/ 22 w 72"/>
                <a:gd name="T17" fmla="*/ 58 h 77"/>
                <a:gd name="T18" fmla="*/ 22 w 72"/>
                <a:gd name="T19" fmla="*/ 66 h 77"/>
                <a:gd name="T20" fmla="*/ 22 w 72"/>
                <a:gd name="T21" fmla="*/ 66 h 77"/>
                <a:gd name="T22" fmla="*/ 15 w 72"/>
                <a:gd name="T23" fmla="*/ 77 h 77"/>
                <a:gd name="T24" fmla="*/ 57 w 72"/>
                <a:gd name="T25" fmla="*/ 77 h 77"/>
                <a:gd name="T26" fmla="*/ 50 w 72"/>
                <a:gd name="T27" fmla="*/ 66 h 77"/>
                <a:gd name="T28" fmla="*/ 50 w 72"/>
                <a:gd name="T29" fmla="*/ 66 h 77"/>
                <a:gd name="T30" fmla="*/ 50 w 72"/>
                <a:gd name="T31" fmla="*/ 58 h 77"/>
                <a:gd name="T32" fmla="*/ 72 w 72"/>
                <a:gd name="T33" fmla="*/ 58 h 77"/>
                <a:gd name="T34" fmla="*/ 72 w 72"/>
                <a:gd name="T35" fmla="*/ 32 h 77"/>
                <a:gd name="T36" fmla="*/ 66 w 72"/>
                <a:gd name="T37" fmla="*/ 32 h 77"/>
                <a:gd name="T38" fmla="*/ 66 w 72"/>
                <a:gd name="T39"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77">
                  <a:moveTo>
                    <a:pt x="66" y="52"/>
                  </a:moveTo>
                  <a:cubicBezTo>
                    <a:pt x="6" y="52"/>
                    <a:pt x="6" y="52"/>
                    <a:pt x="6" y="52"/>
                  </a:cubicBezTo>
                  <a:cubicBezTo>
                    <a:pt x="6" y="6"/>
                    <a:pt x="6" y="6"/>
                    <a:pt x="6" y="6"/>
                  </a:cubicBezTo>
                  <a:cubicBezTo>
                    <a:pt x="33" y="6"/>
                    <a:pt x="33" y="6"/>
                    <a:pt x="33" y="6"/>
                  </a:cubicBezTo>
                  <a:cubicBezTo>
                    <a:pt x="33" y="5"/>
                    <a:pt x="33" y="3"/>
                    <a:pt x="33" y="2"/>
                  </a:cubicBezTo>
                  <a:cubicBezTo>
                    <a:pt x="33" y="1"/>
                    <a:pt x="33" y="1"/>
                    <a:pt x="33" y="0"/>
                  </a:cubicBezTo>
                  <a:cubicBezTo>
                    <a:pt x="0" y="0"/>
                    <a:pt x="0" y="0"/>
                    <a:pt x="0" y="0"/>
                  </a:cubicBezTo>
                  <a:cubicBezTo>
                    <a:pt x="0" y="58"/>
                    <a:pt x="0" y="58"/>
                    <a:pt x="0" y="58"/>
                  </a:cubicBezTo>
                  <a:cubicBezTo>
                    <a:pt x="22" y="58"/>
                    <a:pt x="22" y="58"/>
                    <a:pt x="22" y="58"/>
                  </a:cubicBezTo>
                  <a:cubicBezTo>
                    <a:pt x="22" y="66"/>
                    <a:pt x="22" y="66"/>
                    <a:pt x="22" y="66"/>
                  </a:cubicBezTo>
                  <a:cubicBezTo>
                    <a:pt x="22" y="66"/>
                    <a:pt x="22" y="66"/>
                    <a:pt x="22" y="66"/>
                  </a:cubicBezTo>
                  <a:cubicBezTo>
                    <a:pt x="15" y="77"/>
                    <a:pt x="15" y="77"/>
                    <a:pt x="15" y="77"/>
                  </a:cubicBezTo>
                  <a:cubicBezTo>
                    <a:pt x="57" y="77"/>
                    <a:pt x="57" y="77"/>
                    <a:pt x="57" y="77"/>
                  </a:cubicBezTo>
                  <a:cubicBezTo>
                    <a:pt x="50" y="66"/>
                    <a:pt x="50" y="66"/>
                    <a:pt x="50" y="66"/>
                  </a:cubicBezTo>
                  <a:cubicBezTo>
                    <a:pt x="50" y="66"/>
                    <a:pt x="50" y="66"/>
                    <a:pt x="50" y="66"/>
                  </a:cubicBezTo>
                  <a:cubicBezTo>
                    <a:pt x="50" y="58"/>
                    <a:pt x="50" y="58"/>
                    <a:pt x="50" y="58"/>
                  </a:cubicBezTo>
                  <a:cubicBezTo>
                    <a:pt x="72" y="58"/>
                    <a:pt x="72" y="58"/>
                    <a:pt x="72" y="58"/>
                  </a:cubicBezTo>
                  <a:cubicBezTo>
                    <a:pt x="72" y="32"/>
                    <a:pt x="72" y="32"/>
                    <a:pt x="72" y="32"/>
                  </a:cubicBezTo>
                  <a:cubicBezTo>
                    <a:pt x="66" y="32"/>
                    <a:pt x="66" y="32"/>
                    <a:pt x="66" y="32"/>
                  </a:cubicBezTo>
                  <a:lnTo>
                    <a:pt x="6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31"/>
            <p:cNvSpPr>
              <a:spLocks noChangeArrowheads="1"/>
            </p:cNvSpPr>
            <p:nvPr/>
          </p:nvSpPr>
          <p:spPr bwMode="auto">
            <a:xfrm>
              <a:off x="-1277938" y="3348038"/>
              <a:ext cx="71438" cy="73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椭圆 50"/>
          <p:cNvSpPr/>
          <p:nvPr/>
        </p:nvSpPr>
        <p:spPr>
          <a:xfrm>
            <a:off x="7177465" y="2486244"/>
            <a:ext cx="1155700" cy="115570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5225578" y="2827435"/>
            <a:ext cx="827490" cy="430212"/>
            <a:chOff x="-2146300" y="3265488"/>
            <a:chExt cx="638175" cy="331787"/>
          </a:xfrm>
        </p:grpSpPr>
        <p:sp>
          <p:nvSpPr>
            <p:cNvPr id="55" name="Oval 35"/>
            <p:cNvSpPr>
              <a:spLocks noChangeArrowheads="1"/>
            </p:cNvSpPr>
            <p:nvPr/>
          </p:nvSpPr>
          <p:spPr bwMode="auto">
            <a:xfrm>
              <a:off x="-2062163" y="3408363"/>
              <a:ext cx="65088" cy="68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36"/>
            <p:cNvSpPr>
              <a:spLocks noChangeArrowheads="1"/>
            </p:cNvSpPr>
            <p:nvPr/>
          </p:nvSpPr>
          <p:spPr bwMode="auto">
            <a:xfrm>
              <a:off x="-1958975" y="3408363"/>
              <a:ext cx="68263" cy="68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37"/>
            <p:cNvSpPr>
              <a:spLocks noChangeArrowheads="1"/>
            </p:cNvSpPr>
            <p:nvPr/>
          </p:nvSpPr>
          <p:spPr bwMode="auto">
            <a:xfrm>
              <a:off x="-1851025" y="3408363"/>
              <a:ext cx="68263" cy="68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8"/>
            <p:cNvSpPr>
              <a:spLocks/>
            </p:cNvSpPr>
            <p:nvPr/>
          </p:nvSpPr>
          <p:spPr bwMode="auto">
            <a:xfrm>
              <a:off x="-1733550" y="3395663"/>
              <a:ext cx="225425" cy="120650"/>
            </a:xfrm>
            <a:custGeom>
              <a:avLst/>
              <a:gdLst>
                <a:gd name="T0" fmla="*/ 142 w 142"/>
                <a:gd name="T1" fmla="*/ 37 h 76"/>
                <a:gd name="T2" fmla="*/ 75 w 142"/>
                <a:gd name="T3" fmla="*/ 0 h 76"/>
                <a:gd name="T4" fmla="*/ 75 w 142"/>
                <a:gd name="T5" fmla="*/ 17 h 76"/>
                <a:gd name="T6" fmla="*/ 0 w 142"/>
                <a:gd name="T7" fmla="*/ 17 h 76"/>
                <a:gd name="T8" fmla="*/ 0 w 142"/>
                <a:gd name="T9" fmla="*/ 59 h 76"/>
                <a:gd name="T10" fmla="*/ 75 w 142"/>
                <a:gd name="T11" fmla="*/ 59 h 76"/>
                <a:gd name="T12" fmla="*/ 75 w 142"/>
                <a:gd name="T13" fmla="*/ 76 h 76"/>
                <a:gd name="T14" fmla="*/ 142 w 142"/>
                <a:gd name="T15" fmla="*/ 37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76">
                  <a:moveTo>
                    <a:pt x="142" y="37"/>
                  </a:moveTo>
                  <a:lnTo>
                    <a:pt x="75" y="0"/>
                  </a:lnTo>
                  <a:lnTo>
                    <a:pt x="75" y="17"/>
                  </a:lnTo>
                  <a:lnTo>
                    <a:pt x="0" y="17"/>
                  </a:lnTo>
                  <a:lnTo>
                    <a:pt x="0" y="59"/>
                  </a:lnTo>
                  <a:lnTo>
                    <a:pt x="75" y="59"/>
                  </a:lnTo>
                  <a:lnTo>
                    <a:pt x="75" y="76"/>
                  </a:lnTo>
                  <a:lnTo>
                    <a:pt x="142"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9"/>
            <p:cNvSpPr>
              <a:spLocks/>
            </p:cNvSpPr>
            <p:nvPr/>
          </p:nvSpPr>
          <p:spPr bwMode="auto">
            <a:xfrm>
              <a:off x="-2146300" y="3265488"/>
              <a:ext cx="461963" cy="261938"/>
            </a:xfrm>
            <a:custGeom>
              <a:avLst/>
              <a:gdLst>
                <a:gd name="T0" fmla="*/ 26 w 121"/>
                <a:gd name="T1" fmla="*/ 60 h 68"/>
                <a:gd name="T2" fmla="*/ 8 w 121"/>
                <a:gd name="T3" fmla="*/ 42 h 68"/>
                <a:gd name="T4" fmla="*/ 26 w 121"/>
                <a:gd name="T5" fmla="*/ 25 h 68"/>
                <a:gd name="T6" fmla="*/ 33 w 121"/>
                <a:gd name="T7" fmla="*/ 27 h 68"/>
                <a:gd name="T8" fmla="*/ 43 w 121"/>
                <a:gd name="T9" fmla="*/ 31 h 68"/>
                <a:gd name="T10" fmla="*/ 45 w 121"/>
                <a:gd name="T11" fmla="*/ 21 h 68"/>
                <a:gd name="T12" fmla="*/ 62 w 121"/>
                <a:gd name="T13" fmla="*/ 8 h 68"/>
                <a:gd name="T14" fmla="*/ 80 w 121"/>
                <a:gd name="T15" fmla="*/ 23 h 68"/>
                <a:gd name="T16" fmla="*/ 81 w 121"/>
                <a:gd name="T17" fmla="*/ 34 h 68"/>
                <a:gd name="T18" fmla="*/ 91 w 121"/>
                <a:gd name="T19" fmla="*/ 30 h 68"/>
                <a:gd name="T20" fmla="*/ 97 w 121"/>
                <a:gd name="T21" fmla="*/ 29 h 68"/>
                <a:gd name="T22" fmla="*/ 112 w 121"/>
                <a:gd name="T23" fmla="*/ 38 h 68"/>
                <a:gd name="T24" fmla="*/ 121 w 121"/>
                <a:gd name="T25" fmla="*/ 38 h 68"/>
                <a:gd name="T26" fmla="*/ 97 w 121"/>
                <a:gd name="T27" fmla="*/ 20 h 68"/>
                <a:gd name="T28" fmla="*/ 88 w 121"/>
                <a:gd name="T29" fmla="*/ 22 h 68"/>
                <a:gd name="T30" fmla="*/ 62 w 121"/>
                <a:gd name="T31" fmla="*/ 0 h 68"/>
                <a:gd name="T32" fmla="*/ 37 w 121"/>
                <a:gd name="T33" fmla="*/ 19 h 68"/>
                <a:gd name="T34" fmla="*/ 26 w 121"/>
                <a:gd name="T35" fmla="*/ 17 h 68"/>
                <a:gd name="T36" fmla="*/ 0 w 121"/>
                <a:gd name="T37" fmla="*/ 42 h 68"/>
                <a:gd name="T38" fmla="*/ 26 w 121"/>
                <a:gd name="T39" fmla="*/ 68 h 68"/>
                <a:gd name="T40" fmla="*/ 73 w 121"/>
                <a:gd name="T41" fmla="*/ 68 h 68"/>
                <a:gd name="T42" fmla="*/ 89 w 121"/>
                <a:gd name="T43" fmla="*/ 60 h 68"/>
                <a:gd name="T44" fmla="*/ 26 w 121"/>
                <a:gd name="T4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68">
                  <a:moveTo>
                    <a:pt x="26" y="60"/>
                  </a:moveTo>
                  <a:cubicBezTo>
                    <a:pt x="16" y="60"/>
                    <a:pt x="8" y="52"/>
                    <a:pt x="8" y="42"/>
                  </a:cubicBezTo>
                  <a:cubicBezTo>
                    <a:pt x="8" y="33"/>
                    <a:pt x="16" y="25"/>
                    <a:pt x="26" y="25"/>
                  </a:cubicBezTo>
                  <a:cubicBezTo>
                    <a:pt x="28" y="25"/>
                    <a:pt x="31" y="26"/>
                    <a:pt x="33" y="27"/>
                  </a:cubicBezTo>
                  <a:cubicBezTo>
                    <a:pt x="43" y="31"/>
                    <a:pt x="43" y="31"/>
                    <a:pt x="43" y="31"/>
                  </a:cubicBezTo>
                  <a:cubicBezTo>
                    <a:pt x="45" y="21"/>
                    <a:pt x="45" y="21"/>
                    <a:pt x="45" y="21"/>
                  </a:cubicBezTo>
                  <a:cubicBezTo>
                    <a:pt x="47" y="14"/>
                    <a:pt x="54" y="8"/>
                    <a:pt x="62" y="8"/>
                  </a:cubicBezTo>
                  <a:cubicBezTo>
                    <a:pt x="71" y="8"/>
                    <a:pt x="78" y="15"/>
                    <a:pt x="80" y="23"/>
                  </a:cubicBezTo>
                  <a:cubicBezTo>
                    <a:pt x="81" y="34"/>
                    <a:pt x="81" y="34"/>
                    <a:pt x="81" y="34"/>
                  </a:cubicBezTo>
                  <a:cubicBezTo>
                    <a:pt x="91" y="30"/>
                    <a:pt x="91" y="30"/>
                    <a:pt x="91" y="30"/>
                  </a:cubicBezTo>
                  <a:cubicBezTo>
                    <a:pt x="93" y="29"/>
                    <a:pt x="95" y="29"/>
                    <a:pt x="97" y="29"/>
                  </a:cubicBezTo>
                  <a:cubicBezTo>
                    <a:pt x="104" y="29"/>
                    <a:pt x="109" y="32"/>
                    <a:pt x="112" y="38"/>
                  </a:cubicBezTo>
                  <a:cubicBezTo>
                    <a:pt x="121" y="38"/>
                    <a:pt x="121" y="38"/>
                    <a:pt x="121" y="38"/>
                  </a:cubicBezTo>
                  <a:cubicBezTo>
                    <a:pt x="118" y="27"/>
                    <a:pt x="109" y="20"/>
                    <a:pt x="97" y="20"/>
                  </a:cubicBezTo>
                  <a:cubicBezTo>
                    <a:pt x="94" y="20"/>
                    <a:pt x="91" y="20"/>
                    <a:pt x="88" y="22"/>
                  </a:cubicBezTo>
                  <a:cubicBezTo>
                    <a:pt x="86" y="9"/>
                    <a:pt x="75" y="0"/>
                    <a:pt x="62" y="0"/>
                  </a:cubicBezTo>
                  <a:cubicBezTo>
                    <a:pt x="50" y="0"/>
                    <a:pt x="40" y="8"/>
                    <a:pt x="37" y="19"/>
                  </a:cubicBezTo>
                  <a:cubicBezTo>
                    <a:pt x="33" y="17"/>
                    <a:pt x="30" y="17"/>
                    <a:pt x="26" y="17"/>
                  </a:cubicBezTo>
                  <a:cubicBezTo>
                    <a:pt x="11" y="17"/>
                    <a:pt x="0" y="28"/>
                    <a:pt x="0" y="42"/>
                  </a:cubicBezTo>
                  <a:cubicBezTo>
                    <a:pt x="0" y="57"/>
                    <a:pt x="11" y="68"/>
                    <a:pt x="26" y="68"/>
                  </a:cubicBezTo>
                  <a:cubicBezTo>
                    <a:pt x="73" y="68"/>
                    <a:pt x="73" y="68"/>
                    <a:pt x="73" y="68"/>
                  </a:cubicBezTo>
                  <a:cubicBezTo>
                    <a:pt x="89" y="60"/>
                    <a:pt x="89" y="60"/>
                    <a:pt x="89" y="60"/>
                  </a:cubicBezTo>
                  <a:lnTo>
                    <a:pt x="26"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0"/>
            <p:cNvSpPr>
              <a:spLocks/>
            </p:cNvSpPr>
            <p:nvPr/>
          </p:nvSpPr>
          <p:spPr bwMode="auto">
            <a:xfrm>
              <a:off x="-1851025" y="3473450"/>
              <a:ext cx="223838" cy="123825"/>
            </a:xfrm>
            <a:custGeom>
              <a:avLst/>
              <a:gdLst>
                <a:gd name="T0" fmla="*/ 64 w 141"/>
                <a:gd name="T1" fmla="*/ 0 h 78"/>
                <a:gd name="T2" fmla="*/ 0 w 141"/>
                <a:gd name="T3" fmla="*/ 39 h 78"/>
                <a:gd name="T4" fmla="*/ 64 w 141"/>
                <a:gd name="T5" fmla="*/ 78 h 78"/>
                <a:gd name="T6" fmla="*/ 64 w 141"/>
                <a:gd name="T7" fmla="*/ 61 h 78"/>
                <a:gd name="T8" fmla="*/ 141 w 141"/>
                <a:gd name="T9" fmla="*/ 61 h 78"/>
                <a:gd name="T10" fmla="*/ 141 w 141"/>
                <a:gd name="T11" fmla="*/ 20 h 78"/>
                <a:gd name="T12" fmla="*/ 64 w 141"/>
                <a:gd name="T13" fmla="*/ 20 h 78"/>
                <a:gd name="T14" fmla="*/ 64 w 141"/>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8">
                  <a:moveTo>
                    <a:pt x="64" y="0"/>
                  </a:moveTo>
                  <a:lnTo>
                    <a:pt x="0" y="39"/>
                  </a:lnTo>
                  <a:lnTo>
                    <a:pt x="64" y="78"/>
                  </a:lnTo>
                  <a:lnTo>
                    <a:pt x="64" y="61"/>
                  </a:lnTo>
                  <a:lnTo>
                    <a:pt x="141" y="61"/>
                  </a:lnTo>
                  <a:lnTo>
                    <a:pt x="141" y="20"/>
                  </a:lnTo>
                  <a:lnTo>
                    <a:pt x="64" y="2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1" name="椭圆 60"/>
          <p:cNvSpPr/>
          <p:nvPr/>
        </p:nvSpPr>
        <p:spPr>
          <a:xfrm>
            <a:off x="5061473" y="2486244"/>
            <a:ext cx="1155700" cy="115570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p:txBody>
          <a:bodyPr/>
          <a:lstStyle/>
          <a:p>
            <a:fld id="{CF730C6D-5BB4-4F63-9D16-9EBF769D35DB}" type="slidenum">
              <a:rPr lang="zh-CN" altLang="en-US" smtClean="0"/>
              <a:pPr/>
              <a:t>5</a:t>
            </a:fld>
            <a:endParaRPr lang="zh-CN" altLang="en-US" dirty="0"/>
          </a:p>
        </p:txBody>
      </p:sp>
    </p:spTree>
    <p:extLst>
      <p:ext uri="{BB962C8B-B14F-4D97-AF65-F5344CB8AC3E}">
        <p14:creationId xmlns:p14="http://schemas.microsoft.com/office/powerpoint/2010/main" val="149545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87338" y="4820381"/>
            <a:ext cx="8589962" cy="1028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7338" y="1776088"/>
            <a:ext cx="8589962" cy="1028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87338" y="1878950"/>
            <a:ext cx="8589962" cy="23755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4049" y="1878950"/>
            <a:ext cx="2758251" cy="3000821"/>
          </a:xfrm>
          <a:prstGeom prst="rect">
            <a:avLst/>
          </a:prstGeom>
        </p:spPr>
        <p:txBody>
          <a:bodyPr wrap="square">
            <a:spAutoFit/>
          </a:bodyPr>
          <a:lstStyle/>
          <a:p>
            <a:pPr>
              <a:lnSpc>
                <a:spcPct val="150000"/>
              </a:lnSpc>
            </a:pPr>
            <a:r>
              <a:rPr lang="en-US" altLang="zh-CN" dirty="0">
                <a:solidFill>
                  <a:schemeClr val="tx1">
                    <a:lumMod val="75000"/>
                    <a:lumOff val="25000"/>
                  </a:schemeClr>
                </a:solidFill>
              </a:rPr>
              <a:t>VMware</a:t>
            </a:r>
            <a:r>
              <a:rPr lang="zh-CN" altLang="en-US" dirty="0">
                <a:solidFill>
                  <a:schemeClr val="tx1">
                    <a:lumMod val="75000"/>
                    <a:lumOff val="25000"/>
                  </a:schemeClr>
                </a:solidFill>
              </a:rPr>
              <a:t>的网络虚拟化技术主要是通过</a:t>
            </a:r>
            <a:r>
              <a:rPr lang="en-US" altLang="zh-CN" dirty="0">
                <a:solidFill>
                  <a:schemeClr val="tx1">
                    <a:lumMod val="75000"/>
                    <a:lumOff val="25000"/>
                  </a:schemeClr>
                </a:solidFill>
              </a:rPr>
              <a:t>VMware vSphere</a:t>
            </a:r>
            <a:r>
              <a:rPr lang="zh-CN" altLang="en-US" dirty="0">
                <a:solidFill>
                  <a:schemeClr val="tx1">
                    <a:lumMod val="75000"/>
                    <a:lumOff val="25000"/>
                  </a:schemeClr>
                </a:solidFill>
              </a:rPr>
              <a:t>中的</a:t>
            </a:r>
            <a:r>
              <a:rPr lang="en-US" altLang="zh-CN" dirty="0" err="1">
                <a:solidFill>
                  <a:schemeClr val="tx1">
                    <a:lumMod val="75000"/>
                    <a:lumOff val="25000"/>
                  </a:schemeClr>
                </a:solidFill>
              </a:rPr>
              <a:t>vNetwork</a:t>
            </a:r>
            <a:r>
              <a:rPr lang="zh-CN" altLang="en-US" dirty="0">
                <a:solidFill>
                  <a:schemeClr val="tx1">
                    <a:lumMod val="75000"/>
                    <a:lumOff val="25000"/>
                  </a:schemeClr>
                </a:solidFill>
              </a:rPr>
              <a:t>网络元素实现的，其虚拟网络架构如图所示</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r>
              <a:rPr lang="zh-CN" altLang="en-US" dirty="0" smtClean="0">
                <a:solidFill>
                  <a:schemeClr val="tx1">
                    <a:lumMod val="75000"/>
                    <a:lumOff val="25000"/>
                  </a:schemeClr>
                </a:solidFill>
              </a:rPr>
              <a:t>包括：</a:t>
            </a:r>
            <a:r>
              <a:rPr lang="en-US" altLang="zh-CN" dirty="0" err="1" smtClean="0">
                <a:solidFill>
                  <a:schemeClr val="tx1">
                    <a:lumMod val="75000"/>
                    <a:lumOff val="25000"/>
                  </a:schemeClr>
                </a:solidFill>
              </a:rPr>
              <a:t>viNIC</a:t>
            </a:r>
            <a:r>
              <a:rPr lang="zh-CN" altLang="en-US" dirty="0" smtClean="0">
                <a:solidFill>
                  <a:schemeClr val="tx1">
                    <a:lumMod val="75000"/>
                    <a:lumOff val="25000"/>
                  </a:schemeClr>
                </a:solidFill>
              </a:rPr>
              <a:t>、</a:t>
            </a:r>
            <a:r>
              <a:rPr lang="en-US" altLang="zh-CN" dirty="0" err="1" smtClean="0">
                <a:solidFill>
                  <a:schemeClr val="tx1">
                    <a:lumMod val="75000"/>
                    <a:lumOff val="25000"/>
                  </a:schemeClr>
                </a:solidFill>
              </a:rPr>
              <a:t>vSwitch</a:t>
            </a:r>
            <a:r>
              <a:rPr lang="zh-CN" altLang="en-US" dirty="0" smtClean="0">
                <a:solidFill>
                  <a:schemeClr val="tx1">
                    <a:lumMod val="75000"/>
                    <a:lumOff val="25000"/>
                  </a:schemeClr>
                </a:solidFill>
              </a:rPr>
              <a:t>和</a:t>
            </a:r>
            <a:r>
              <a:rPr lang="en-US" altLang="zh-CN" dirty="0" err="1" smtClean="0">
                <a:solidFill>
                  <a:schemeClr val="tx1">
                    <a:lumMod val="75000"/>
                    <a:lumOff val="25000"/>
                  </a:schemeClr>
                </a:solidFill>
              </a:rPr>
              <a:t>dvSwitch</a:t>
            </a:r>
            <a:endParaRPr lang="zh-CN" altLang="en-US" dirty="0">
              <a:solidFill>
                <a:schemeClr val="tx1">
                  <a:lumMod val="75000"/>
                  <a:lumOff val="25000"/>
                </a:schemeClr>
              </a:solidFill>
            </a:endParaRPr>
          </a:p>
        </p:txBody>
      </p:sp>
      <p:sp>
        <p:nvSpPr>
          <p:cNvPr id="6" name="TextBox 3_1"/>
          <p:cNvSpPr txBox="1"/>
          <p:nvPr/>
        </p:nvSpPr>
        <p:spPr>
          <a:xfrm>
            <a:off x="404049" y="808059"/>
            <a:ext cx="5341655" cy="461665"/>
          </a:xfrm>
          <a:prstGeom prst="rect">
            <a:avLst/>
          </a:prstGeom>
          <a:noFill/>
        </p:spPr>
        <p:txBody>
          <a:bodyPr wrap="none" rtlCol="0">
            <a:spAutoFit/>
          </a:bodyPr>
          <a:lstStyle/>
          <a:p>
            <a:r>
              <a:rPr lang="zh-CN" altLang="en-US" sz="2400" b="1" dirty="0">
                <a:solidFill>
                  <a:schemeClr val="accent6"/>
                </a:solidFill>
              </a:rPr>
              <a:t>案例分析</a:t>
            </a:r>
            <a:r>
              <a:rPr lang="en-US" altLang="zh-CN" sz="2400" b="1" dirty="0">
                <a:solidFill>
                  <a:schemeClr val="accent6"/>
                </a:solidFill>
              </a:rPr>
              <a:t>: VMware</a:t>
            </a:r>
            <a:r>
              <a:rPr lang="zh-CN" altLang="en-US" sz="2400" b="1" dirty="0">
                <a:solidFill>
                  <a:schemeClr val="accent6"/>
                </a:solidFill>
              </a:rPr>
              <a:t>的网络虚拟化技术</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pic>
        <p:nvPicPr>
          <p:cNvPr id="9" name="Picture 2" descr="t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117" y="1384024"/>
            <a:ext cx="5739535" cy="44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p:txBody>
          <a:bodyPr/>
          <a:lstStyle/>
          <a:p>
            <a:fld id="{CF730C6D-5BB4-4F63-9D16-9EBF769D35DB}" type="slidenum">
              <a:rPr lang="zh-CN" altLang="en-US" smtClean="0"/>
              <a:pPr/>
              <a:t>50</a:t>
            </a:fld>
            <a:endParaRPr lang="zh-CN" altLang="en-US" dirty="0"/>
          </a:p>
        </p:txBody>
      </p:sp>
    </p:spTree>
    <p:extLst>
      <p:ext uri="{BB962C8B-B14F-4D97-AF65-F5344CB8AC3E}">
        <p14:creationId xmlns:p14="http://schemas.microsoft.com/office/powerpoint/2010/main" val="37103176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51</a:t>
            </a:fld>
            <a:endParaRPr lang="zh-CN" altLang="en-US" dirty="0"/>
          </a:p>
        </p:txBody>
      </p:sp>
      <p:sp>
        <p:nvSpPr>
          <p:cNvPr id="3" name="矩形 2"/>
          <p:cNvSpPr/>
          <p:nvPr/>
        </p:nvSpPr>
        <p:spPr>
          <a:xfrm>
            <a:off x="287338" y="3647361"/>
            <a:ext cx="8185116"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每个虚拟机都可以配置一个或者多个虚拟网络接口卡</a:t>
            </a:r>
            <a:r>
              <a:rPr lang="en-US" altLang="zh-CN" dirty="0" err="1">
                <a:solidFill>
                  <a:schemeClr val="tx1">
                    <a:lumMod val="75000"/>
                    <a:lumOff val="25000"/>
                  </a:schemeClr>
                </a:solidFill>
              </a:rPr>
              <a:t>vNIC</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安装在虚拟机上的客户操作系统和应用程序利用通用的设备驱动程序与</a:t>
            </a:r>
            <a:r>
              <a:rPr lang="en-US" altLang="zh-CN" dirty="0" err="1">
                <a:solidFill>
                  <a:schemeClr val="tx1">
                    <a:lumMod val="75000"/>
                    <a:lumOff val="25000"/>
                  </a:schemeClr>
                </a:solidFill>
              </a:rPr>
              <a:t>vNIC</a:t>
            </a:r>
            <a:r>
              <a:rPr lang="zh-CN" altLang="en-US" dirty="0">
                <a:solidFill>
                  <a:schemeClr val="tx1">
                    <a:lumMod val="75000"/>
                    <a:lumOff val="25000"/>
                  </a:schemeClr>
                </a:solidFill>
              </a:rPr>
              <a:t>进行通信。</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在虚拟机的外部，</a:t>
            </a:r>
            <a:r>
              <a:rPr lang="en-US" altLang="zh-CN" dirty="0" err="1">
                <a:solidFill>
                  <a:schemeClr val="tx1">
                    <a:lumMod val="75000"/>
                    <a:lumOff val="25000"/>
                  </a:schemeClr>
                </a:solidFill>
              </a:rPr>
              <a:t>vNIC</a:t>
            </a:r>
            <a:r>
              <a:rPr lang="zh-CN" altLang="en-US" dirty="0">
                <a:solidFill>
                  <a:schemeClr val="tx1">
                    <a:lumMod val="75000"/>
                    <a:lumOff val="25000"/>
                  </a:schemeClr>
                </a:solidFill>
              </a:rPr>
              <a:t>拥有独立的</a:t>
            </a:r>
            <a:r>
              <a:rPr lang="en-US" altLang="zh-CN" dirty="0">
                <a:solidFill>
                  <a:schemeClr val="tx1">
                    <a:lumMod val="75000"/>
                    <a:lumOff val="25000"/>
                  </a:schemeClr>
                </a:solidFill>
              </a:rPr>
              <a:t>MAC</a:t>
            </a:r>
            <a:r>
              <a:rPr lang="zh-CN" altLang="en-US" dirty="0">
                <a:solidFill>
                  <a:schemeClr val="tx1">
                    <a:lumMod val="75000"/>
                    <a:lumOff val="25000"/>
                  </a:schemeClr>
                </a:solidFill>
              </a:rPr>
              <a:t>地址以及一个或多个</a:t>
            </a:r>
            <a:r>
              <a:rPr lang="en-US" altLang="zh-CN" dirty="0">
                <a:solidFill>
                  <a:schemeClr val="tx1">
                    <a:lumMod val="75000"/>
                    <a:lumOff val="25000"/>
                  </a:schemeClr>
                </a:solidFill>
              </a:rPr>
              <a:t>IP</a:t>
            </a:r>
            <a:r>
              <a:rPr lang="zh-CN" altLang="en-US" dirty="0">
                <a:solidFill>
                  <a:schemeClr val="tx1">
                    <a:lumMod val="75000"/>
                    <a:lumOff val="25000"/>
                  </a:schemeClr>
                </a:solidFill>
              </a:rPr>
              <a:t>地址，且遵守标准的以太网协议。</a:t>
            </a:r>
          </a:p>
        </p:txBody>
      </p:sp>
      <p:sp>
        <p:nvSpPr>
          <p:cNvPr id="4" name="TextBox 3_1"/>
          <p:cNvSpPr txBox="1"/>
          <p:nvPr/>
        </p:nvSpPr>
        <p:spPr>
          <a:xfrm>
            <a:off x="404049" y="808059"/>
            <a:ext cx="2339102" cy="461665"/>
          </a:xfrm>
          <a:prstGeom prst="rect">
            <a:avLst/>
          </a:prstGeom>
          <a:noFill/>
        </p:spPr>
        <p:txBody>
          <a:bodyPr wrap="none" rtlCol="0">
            <a:spAutoFit/>
          </a:bodyPr>
          <a:lstStyle/>
          <a:p>
            <a:r>
              <a:rPr lang="zh-CN" altLang="en-US" sz="2400" b="1">
                <a:solidFill>
                  <a:schemeClr val="accent6"/>
                </a:solidFill>
              </a:rPr>
              <a:t>虚拟网络接口卡</a:t>
            </a: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pic>
        <p:nvPicPr>
          <p:cNvPr id="7" name="图片 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t="17082" b="41215"/>
          <a:stretch/>
        </p:blipFill>
        <p:spPr>
          <a:xfrm>
            <a:off x="0" y="1416030"/>
            <a:ext cx="9144000" cy="2144994"/>
          </a:xfrm>
          <a:prstGeom prst="rect">
            <a:avLst/>
          </a:prstGeom>
        </p:spPr>
      </p:pic>
    </p:spTree>
    <p:extLst>
      <p:ext uri="{BB962C8B-B14F-4D97-AF65-F5344CB8AC3E}">
        <p14:creationId xmlns:p14="http://schemas.microsoft.com/office/powerpoint/2010/main" val="36197158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52</a:t>
            </a:fld>
            <a:endParaRPr lang="zh-CN" altLang="en-US" dirty="0"/>
          </a:p>
        </p:txBody>
      </p:sp>
      <p:sp>
        <p:nvSpPr>
          <p:cNvPr id="3" name="矩形 2"/>
          <p:cNvSpPr/>
          <p:nvPr/>
        </p:nvSpPr>
        <p:spPr>
          <a:xfrm>
            <a:off x="298321" y="1622602"/>
            <a:ext cx="8171497" cy="424731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虚拟交换机用来满足不同的</a:t>
            </a:r>
            <a:r>
              <a:rPr lang="zh-CN" altLang="en-US" b="1" dirty="0">
                <a:solidFill>
                  <a:schemeClr val="accent6"/>
                </a:solidFill>
              </a:rPr>
              <a:t>虚拟机</a:t>
            </a:r>
            <a:r>
              <a:rPr lang="zh-CN" altLang="en-US" dirty="0">
                <a:solidFill>
                  <a:schemeClr val="tx1">
                    <a:lumMod val="75000"/>
                    <a:lumOff val="25000"/>
                  </a:schemeClr>
                </a:solidFill>
              </a:rPr>
              <a:t>和</a:t>
            </a:r>
            <a:r>
              <a:rPr lang="zh-CN" altLang="en-US" b="1" dirty="0">
                <a:solidFill>
                  <a:schemeClr val="accent6"/>
                </a:solidFill>
              </a:rPr>
              <a:t>管理界面</a:t>
            </a:r>
            <a:r>
              <a:rPr lang="zh-CN" altLang="en-US" dirty="0">
                <a:solidFill>
                  <a:schemeClr val="tx1">
                    <a:lumMod val="75000"/>
                    <a:lumOff val="25000"/>
                  </a:schemeClr>
                </a:solidFill>
              </a:rPr>
              <a:t>进行互连</a:t>
            </a:r>
            <a:r>
              <a:rPr lang="zh-CN" altLang="en-US" dirty="0" smtClean="0">
                <a:solidFill>
                  <a:schemeClr val="tx1">
                    <a:lumMod val="75000"/>
                    <a:lumOff val="25000"/>
                  </a:schemeClr>
                </a:solidFill>
              </a:rPr>
              <a:t>。每</a:t>
            </a:r>
            <a:r>
              <a:rPr lang="zh-CN" altLang="en-US" dirty="0">
                <a:solidFill>
                  <a:schemeClr val="tx1">
                    <a:lumMod val="75000"/>
                    <a:lumOff val="25000"/>
                  </a:schemeClr>
                </a:solidFill>
              </a:rPr>
              <a:t>台服务器都有自己的虚拟交换机</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l"/>
            </a:pP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虚拟交换机的一端是与虚拟机相连的</a:t>
            </a:r>
            <a:r>
              <a:rPr lang="zh-CN" altLang="en-US" b="1" dirty="0">
                <a:solidFill>
                  <a:schemeClr val="accent6"/>
                </a:solidFill>
              </a:rPr>
              <a:t>端口组</a:t>
            </a:r>
            <a:r>
              <a:rPr lang="zh-CN" altLang="en-US" dirty="0">
                <a:solidFill>
                  <a:schemeClr val="tx1">
                    <a:lumMod val="75000"/>
                    <a:lumOff val="25000"/>
                  </a:schemeClr>
                </a:solidFill>
              </a:rPr>
              <a:t>，另一端是与虚拟机所在服务器上的物理以太网适配器相连的</a:t>
            </a:r>
            <a:r>
              <a:rPr lang="zh-CN" altLang="en-US" b="1" dirty="0">
                <a:solidFill>
                  <a:schemeClr val="accent6"/>
                </a:solidFill>
              </a:rPr>
              <a:t>上行链路</a:t>
            </a:r>
            <a:r>
              <a:rPr lang="zh-CN" altLang="en-US" dirty="0" smtClean="0">
                <a:solidFill>
                  <a:schemeClr val="tx1">
                    <a:lumMod val="75000"/>
                    <a:lumOff val="25000"/>
                  </a:schemeClr>
                </a:solidFill>
              </a:rPr>
              <a:t>。虚拟机</a:t>
            </a:r>
            <a:r>
              <a:rPr lang="zh-CN" altLang="en-US" dirty="0">
                <a:solidFill>
                  <a:schemeClr val="tx1">
                    <a:lumMod val="75000"/>
                    <a:lumOff val="25000"/>
                  </a:schemeClr>
                </a:solidFill>
              </a:rPr>
              <a:t>通过与虚拟交换机上行链路相连的</a:t>
            </a:r>
            <a:r>
              <a:rPr lang="zh-CN" altLang="en-US" b="1" dirty="0">
                <a:solidFill>
                  <a:schemeClr val="accent6"/>
                </a:solidFill>
              </a:rPr>
              <a:t>物理以太网适配器</a:t>
            </a:r>
            <a:r>
              <a:rPr lang="zh-CN" altLang="en-US" dirty="0">
                <a:solidFill>
                  <a:schemeClr val="tx1">
                    <a:lumMod val="75000"/>
                    <a:lumOff val="25000"/>
                  </a:schemeClr>
                </a:solidFill>
              </a:rPr>
              <a:t>与外部环境连接</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l"/>
            </a:pP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虚拟交换机可将其上行链路连接到多个物理以太网适配器以</a:t>
            </a:r>
            <a:r>
              <a:rPr lang="zh-CN" altLang="en-US" b="1" dirty="0">
                <a:solidFill>
                  <a:schemeClr val="accent6"/>
                </a:solidFill>
              </a:rPr>
              <a:t>启用网卡绑定</a:t>
            </a:r>
            <a:r>
              <a:rPr lang="zh-CN" altLang="en-US" dirty="0" smtClean="0">
                <a:solidFill>
                  <a:schemeClr val="tx1">
                    <a:lumMod val="75000"/>
                    <a:lumOff val="25000"/>
                  </a:schemeClr>
                </a:solidFill>
              </a:rPr>
              <a:t>。通过</a:t>
            </a:r>
            <a:r>
              <a:rPr lang="zh-CN" altLang="en-US" dirty="0">
                <a:solidFill>
                  <a:schemeClr val="tx1">
                    <a:lumMod val="75000"/>
                    <a:lumOff val="25000"/>
                  </a:schemeClr>
                </a:solidFill>
              </a:rPr>
              <a:t>网卡绑定，两个或多个物理适配器可用于</a:t>
            </a:r>
            <a:r>
              <a:rPr lang="zh-CN" altLang="en-US" b="1" dirty="0">
                <a:solidFill>
                  <a:schemeClr val="accent6"/>
                </a:solidFill>
              </a:rPr>
              <a:t>分摊流量负载</a:t>
            </a:r>
            <a:r>
              <a:rPr lang="zh-CN" altLang="en-US" dirty="0">
                <a:solidFill>
                  <a:schemeClr val="tx1">
                    <a:lumMod val="75000"/>
                    <a:lumOff val="25000"/>
                  </a:schemeClr>
                </a:solidFill>
              </a:rPr>
              <a:t>，或在出现物理适配器硬件故障或网络故障时提供被动故障切换。</a:t>
            </a:r>
          </a:p>
        </p:txBody>
      </p:sp>
      <p:sp>
        <p:nvSpPr>
          <p:cNvPr id="4" name="TextBox 3_1"/>
          <p:cNvSpPr txBox="1"/>
          <p:nvPr/>
        </p:nvSpPr>
        <p:spPr>
          <a:xfrm>
            <a:off x="404049" y="808059"/>
            <a:ext cx="2922338" cy="461665"/>
          </a:xfrm>
          <a:prstGeom prst="rect">
            <a:avLst/>
          </a:prstGeom>
          <a:noFill/>
        </p:spPr>
        <p:txBody>
          <a:bodyPr wrap="none" rtlCol="0">
            <a:spAutoFit/>
          </a:bodyPr>
          <a:lstStyle/>
          <a:p>
            <a:r>
              <a:rPr lang="zh-CN" altLang="en-US" sz="2400" b="1">
                <a:solidFill>
                  <a:schemeClr val="accent6"/>
                </a:solidFill>
              </a:rPr>
              <a:t>虚拟交换机</a:t>
            </a:r>
            <a:r>
              <a:rPr lang="en-US" altLang="zh-CN" sz="2400" b="1">
                <a:solidFill>
                  <a:schemeClr val="accent6"/>
                </a:solidFill>
              </a:rPr>
              <a:t>vSwitch</a:t>
            </a:r>
            <a:endParaRPr lang="zh-CN" altLang="en-US" sz="2400" b="1">
              <a:solidFill>
                <a:schemeClr val="accent6"/>
              </a:solidFill>
            </a:endParaRP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spTree>
    <p:extLst>
      <p:ext uri="{BB962C8B-B14F-4D97-AF65-F5344CB8AC3E}">
        <p14:creationId xmlns:p14="http://schemas.microsoft.com/office/powerpoint/2010/main" val="2702337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98321" y="3483364"/>
            <a:ext cx="3469009" cy="221068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53</a:t>
            </a:fld>
            <a:endParaRPr lang="zh-CN" altLang="en-US" dirty="0"/>
          </a:p>
        </p:txBody>
      </p:sp>
      <p:sp>
        <p:nvSpPr>
          <p:cNvPr id="3" name="矩形 2"/>
          <p:cNvSpPr/>
          <p:nvPr/>
        </p:nvSpPr>
        <p:spPr>
          <a:xfrm>
            <a:off x="265148" y="1499413"/>
            <a:ext cx="3508195" cy="4662815"/>
          </a:xfrm>
          <a:prstGeom prst="rect">
            <a:avLst/>
          </a:prstGeom>
        </p:spPr>
        <p:txBody>
          <a:bodyPr wrap="square">
            <a:spAutoFit/>
          </a:bodyPr>
          <a:lstStyle/>
          <a:p>
            <a:pPr>
              <a:lnSpc>
                <a:spcPct val="150000"/>
              </a:lnSpc>
            </a:pPr>
            <a:r>
              <a:rPr lang="en-US" altLang="zh-CN" dirty="0" err="1">
                <a:solidFill>
                  <a:schemeClr val="tx1">
                    <a:lumMod val="75000"/>
                    <a:lumOff val="25000"/>
                  </a:schemeClr>
                </a:solidFill>
                <a:latin typeface="Times New Roman" panose="02020603050405020304" pitchFamily="18" charset="0"/>
                <a:cs typeface="Times New Roman" panose="02020603050405020304" pitchFamily="18" charset="0"/>
              </a:rPr>
              <a:t>vNetwork</a:t>
            </a:r>
            <a:r>
              <a:rPr lang="zh-CN" altLang="en-US" dirty="0">
                <a:solidFill>
                  <a:schemeClr val="tx1">
                    <a:lumMod val="75000"/>
                    <a:lumOff val="25000"/>
                  </a:schemeClr>
                </a:solidFill>
                <a:latin typeface="+mn-ea"/>
              </a:rPr>
              <a:t>分布式交换机</a:t>
            </a:r>
            <a:r>
              <a:rPr lang="zh-CN" altLang="en-US"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CN" dirty="0" err="1">
                <a:solidFill>
                  <a:schemeClr val="tx1">
                    <a:lumMod val="75000"/>
                    <a:lumOff val="25000"/>
                  </a:schemeClr>
                </a:solidFill>
                <a:latin typeface="Times New Roman" panose="02020603050405020304" pitchFamily="18" charset="0"/>
                <a:cs typeface="Times New Roman" panose="02020603050405020304" pitchFamily="18" charset="0"/>
              </a:rPr>
              <a:t>dvSwitch</a:t>
            </a:r>
            <a:r>
              <a:rPr lang="zh-CN" altLang="en-US" dirty="0">
                <a:solidFill>
                  <a:schemeClr val="tx1">
                    <a:lumMod val="75000"/>
                    <a:lumOff val="25000"/>
                  </a:schemeClr>
                </a:solidFill>
                <a:latin typeface="Times New Roman" panose="02020603050405020304" pitchFamily="18" charset="0"/>
                <a:cs typeface="Times New Roman" panose="02020603050405020304" pitchFamily="18" charset="0"/>
              </a:rPr>
              <a:t>）</a:t>
            </a:r>
            <a:r>
              <a:rPr lang="zh-CN" altLang="en-US" dirty="0">
                <a:solidFill>
                  <a:schemeClr val="tx1">
                    <a:lumMod val="75000"/>
                    <a:lumOff val="25000"/>
                  </a:schemeClr>
                </a:solidFill>
                <a:latin typeface="+mn-ea"/>
              </a:rPr>
              <a:t>是</a:t>
            </a:r>
            <a:r>
              <a:rPr lang="en-US" altLang="zh-CN" dirty="0">
                <a:solidFill>
                  <a:schemeClr val="tx1">
                    <a:lumMod val="75000"/>
                    <a:lumOff val="25000"/>
                  </a:schemeClr>
                </a:solidFill>
                <a:latin typeface="Times New Roman" panose="02020603050405020304" pitchFamily="18" charset="0"/>
                <a:cs typeface="Times New Roman" panose="02020603050405020304" pitchFamily="18" charset="0"/>
              </a:rPr>
              <a:t>vSphere</a:t>
            </a:r>
            <a:r>
              <a:rPr lang="zh-CN" altLang="en-US" dirty="0">
                <a:solidFill>
                  <a:schemeClr val="tx1">
                    <a:lumMod val="75000"/>
                    <a:lumOff val="25000"/>
                  </a:schemeClr>
                </a:solidFill>
                <a:latin typeface="+mn-ea"/>
              </a:rPr>
              <a:t>的新功能</a:t>
            </a:r>
            <a:r>
              <a:rPr lang="zh-CN" altLang="en-US" dirty="0" smtClean="0">
                <a:solidFill>
                  <a:schemeClr val="tx1">
                    <a:lumMod val="75000"/>
                    <a:lumOff val="25000"/>
                  </a:schemeClr>
                </a:solidFill>
                <a:latin typeface="+mn-ea"/>
              </a:rPr>
              <a:t>。将所有关联的主机上的交换机进行集成，作为单个虚拟交换机使用。每个</a:t>
            </a:r>
            <a:r>
              <a:rPr lang="en-US" altLang="zh-CN" dirty="0" err="1">
                <a:solidFill>
                  <a:schemeClr val="tx1">
                    <a:lumMod val="75000"/>
                    <a:lumOff val="25000"/>
                  </a:schemeClr>
                </a:solidFill>
                <a:latin typeface="Times New Roman" panose="02020603050405020304" pitchFamily="18" charset="0"/>
                <a:cs typeface="Times New Roman" panose="02020603050405020304" pitchFamily="18" charset="0"/>
              </a:rPr>
              <a:t>dvSwitch</a:t>
            </a:r>
            <a:r>
              <a:rPr lang="zh-CN" altLang="en-US" dirty="0">
                <a:solidFill>
                  <a:schemeClr val="tx1">
                    <a:lumMod val="75000"/>
                    <a:lumOff val="25000"/>
                  </a:schemeClr>
                </a:solidFill>
                <a:latin typeface="+mn-ea"/>
              </a:rPr>
              <a:t>都是一种可供虚拟机使用的网络集线器。</a:t>
            </a:r>
            <a:endParaRPr lang="en-US" altLang="zh-CN" dirty="0">
              <a:solidFill>
                <a:schemeClr val="tx1">
                  <a:lumMod val="75000"/>
                  <a:lumOff val="25000"/>
                </a:schemeClr>
              </a:solidFill>
              <a:latin typeface="+mn-ea"/>
            </a:endParaRPr>
          </a:p>
          <a:p>
            <a:pPr>
              <a:lnSpc>
                <a:spcPct val="150000"/>
              </a:lnSpc>
            </a:pP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在虚拟机之间进行内部流量</a:t>
            </a:r>
            <a:r>
              <a:rPr lang="zh-CN" altLang="en-US" dirty="0" smtClean="0">
                <a:solidFill>
                  <a:schemeClr val="tx1">
                    <a:lumMod val="75000"/>
                    <a:lumOff val="25000"/>
                  </a:schemeClr>
                </a:solidFill>
                <a:latin typeface="+mn-ea"/>
              </a:rPr>
              <a:t>路由，或者连接</a:t>
            </a:r>
            <a:r>
              <a:rPr lang="zh-CN" altLang="en-US" dirty="0">
                <a:solidFill>
                  <a:schemeClr val="tx1">
                    <a:lumMod val="75000"/>
                    <a:lumOff val="25000"/>
                  </a:schemeClr>
                </a:solidFill>
                <a:latin typeface="+mn-ea"/>
              </a:rPr>
              <a:t>物理以太网适配器链接外部</a:t>
            </a:r>
            <a:r>
              <a:rPr lang="zh-CN" altLang="en-US" dirty="0" smtClean="0">
                <a:solidFill>
                  <a:schemeClr val="tx1">
                    <a:lumMod val="75000"/>
                    <a:lumOff val="25000"/>
                  </a:schemeClr>
                </a:solidFill>
                <a:latin typeface="+mn-ea"/>
              </a:rPr>
              <a:t>网络，可以为</a:t>
            </a:r>
            <a:r>
              <a:rPr lang="zh-CN" altLang="en-US" dirty="0">
                <a:solidFill>
                  <a:schemeClr val="tx1">
                    <a:lumMod val="75000"/>
                    <a:lumOff val="25000"/>
                  </a:schemeClr>
                </a:solidFill>
                <a:latin typeface="+mn-ea"/>
              </a:rPr>
              <a:t>每个</a:t>
            </a:r>
            <a:r>
              <a:rPr lang="en-US" altLang="zh-CN" dirty="0" err="1">
                <a:solidFill>
                  <a:schemeClr val="tx1">
                    <a:lumMod val="75000"/>
                    <a:lumOff val="25000"/>
                  </a:schemeClr>
                </a:solidFill>
                <a:latin typeface="Times New Roman" panose="02020603050405020304" pitchFamily="18" charset="0"/>
                <a:cs typeface="Times New Roman" panose="02020603050405020304" pitchFamily="18" charset="0"/>
              </a:rPr>
              <a:t>vSwitch</a:t>
            </a:r>
            <a:r>
              <a:rPr lang="zh-CN" altLang="en-US" dirty="0">
                <a:solidFill>
                  <a:schemeClr val="tx1">
                    <a:lumMod val="75000"/>
                    <a:lumOff val="25000"/>
                  </a:schemeClr>
                </a:solidFill>
                <a:latin typeface="+mn-ea"/>
              </a:rPr>
              <a:t>分配一个或多个</a:t>
            </a:r>
            <a:r>
              <a:rPr lang="en-US" altLang="zh-CN" dirty="0" err="1">
                <a:solidFill>
                  <a:schemeClr val="tx1">
                    <a:lumMod val="75000"/>
                    <a:lumOff val="25000"/>
                  </a:schemeClr>
                </a:solidFill>
                <a:latin typeface="Times New Roman" panose="02020603050405020304" pitchFamily="18" charset="0"/>
                <a:cs typeface="Times New Roman" panose="02020603050405020304" pitchFamily="18" charset="0"/>
              </a:rPr>
              <a:t>dvPort</a:t>
            </a:r>
            <a:r>
              <a:rPr lang="zh-CN" altLang="en-US" dirty="0" smtClean="0">
                <a:solidFill>
                  <a:schemeClr val="tx1">
                    <a:lumMod val="75000"/>
                    <a:lumOff val="25000"/>
                  </a:schemeClr>
                </a:solidFill>
                <a:latin typeface="+mn-ea"/>
              </a:rPr>
              <a:t>组（聚合）。</a:t>
            </a:r>
            <a:endParaRPr lang="zh-CN" altLang="en-US" dirty="0">
              <a:solidFill>
                <a:schemeClr val="tx1">
                  <a:lumMod val="75000"/>
                  <a:lumOff val="25000"/>
                </a:schemeClr>
              </a:solidFill>
              <a:latin typeface="+mn-ea"/>
            </a:endParaRPr>
          </a:p>
        </p:txBody>
      </p:sp>
      <p:sp>
        <p:nvSpPr>
          <p:cNvPr id="4" name="TextBox 3_1"/>
          <p:cNvSpPr txBox="1"/>
          <p:nvPr/>
        </p:nvSpPr>
        <p:spPr>
          <a:xfrm>
            <a:off x="404049" y="808059"/>
            <a:ext cx="2031325" cy="461665"/>
          </a:xfrm>
          <a:prstGeom prst="rect">
            <a:avLst/>
          </a:prstGeom>
          <a:noFill/>
        </p:spPr>
        <p:txBody>
          <a:bodyPr wrap="none" rtlCol="0">
            <a:spAutoFit/>
          </a:bodyPr>
          <a:lstStyle/>
          <a:p>
            <a:r>
              <a:rPr lang="zh-CN" altLang="en-US" sz="2400" b="1">
                <a:solidFill>
                  <a:schemeClr val="accent6"/>
                </a:solidFill>
              </a:rPr>
              <a:t>分布式交换机</a:t>
            </a: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pic>
        <p:nvPicPr>
          <p:cNvPr id="8" name="Picture 2" descr="t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7330" y="1520098"/>
            <a:ext cx="5376670" cy="417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899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9788" b="9874"/>
          <a:stretch/>
        </p:blipFill>
        <p:spPr>
          <a:xfrm>
            <a:off x="0" y="-14514"/>
            <a:ext cx="9144000" cy="6879772"/>
          </a:xfrm>
          <a:prstGeom prst="rect">
            <a:avLst/>
          </a:prstGeom>
        </p:spPr>
      </p:pic>
      <p:sp>
        <p:nvSpPr>
          <p:cNvPr id="10" name="矩形 9"/>
          <p:cNvSpPr/>
          <p:nvPr/>
        </p:nvSpPr>
        <p:spPr>
          <a:xfrm>
            <a:off x="0" y="1567545"/>
            <a:ext cx="9144000" cy="4107542"/>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99397" y="3442833"/>
            <a:ext cx="6515903"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bg1">
                    <a:lumMod val="85000"/>
                  </a:schemeClr>
                </a:solidFill>
              </a:rPr>
              <a:t>端口组是一种策略设置机制，这些策略用于管理与端口组相连的网络</a:t>
            </a:r>
            <a:r>
              <a:rPr lang="zh-CN" altLang="en-US" dirty="0" smtClean="0">
                <a:solidFill>
                  <a:schemeClr val="bg1">
                    <a:lumMod val="85000"/>
                  </a:schemeClr>
                </a:solidFill>
              </a:rPr>
              <a:t>。同一端口组相连的所有虚拟机属于虚拟环境中的同一网络。</a:t>
            </a:r>
            <a:endParaRPr lang="en-US" altLang="zh-CN" dirty="0">
              <a:solidFill>
                <a:schemeClr val="bg1">
                  <a:lumMod val="85000"/>
                </a:schemeClr>
              </a:solidFill>
            </a:endParaRPr>
          </a:p>
          <a:p>
            <a:pPr marL="285750" indent="-285750">
              <a:lnSpc>
                <a:spcPct val="150000"/>
              </a:lnSpc>
              <a:buFont typeface="Wingdings" panose="05000000000000000000" pitchFamily="2" charset="2"/>
              <a:buChar char="l"/>
            </a:pPr>
            <a:r>
              <a:rPr lang="zh-CN" altLang="en-US" dirty="0">
                <a:solidFill>
                  <a:schemeClr val="bg1">
                    <a:lumMod val="85000"/>
                  </a:schemeClr>
                </a:solidFill>
              </a:rPr>
              <a:t>将端口组配置为执行策略，以提供增强的网络安全、网络分段、更佳的性能、高可用性及流量管理。</a:t>
            </a:r>
          </a:p>
        </p:txBody>
      </p:sp>
      <p:sp>
        <p:nvSpPr>
          <p:cNvPr id="8" name="矩形 7"/>
          <p:cNvSpPr/>
          <p:nvPr/>
        </p:nvSpPr>
        <p:spPr>
          <a:xfrm>
            <a:off x="1599397" y="2502144"/>
            <a:ext cx="4953600" cy="707886"/>
          </a:xfrm>
          <a:prstGeom prst="rect">
            <a:avLst/>
          </a:prstGeom>
        </p:spPr>
        <p:txBody>
          <a:bodyPr wrap="none">
            <a:spAutoFit/>
          </a:bodyPr>
          <a:lstStyle/>
          <a:p>
            <a:r>
              <a:rPr lang="zh-CN" altLang="en-US" sz="4000" b="1" dirty="0">
                <a:solidFill>
                  <a:srgbClr val="2BE9FF"/>
                </a:solidFill>
              </a:rPr>
              <a:t>端口组 </a:t>
            </a:r>
            <a:r>
              <a:rPr lang="zh-CN" altLang="en-US" sz="2400" dirty="0">
                <a:solidFill>
                  <a:schemeClr val="bg1">
                    <a:lumMod val="95000"/>
                  </a:schemeClr>
                </a:solidFill>
              </a:rPr>
              <a:t>是虚拟环境特有的概念</a:t>
            </a:r>
            <a:endParaRPr lang="en-US" altLang="zh-CN" sz="2400" dirty="0">
              <a:solidFill>
                <a:schemeClr val="bg1">
                  <a:lumMod val="95000"/>
                </a:schemeClr>
              </a:solidFill>
            </a:endParaRPr>
          </a:p>
        </p:txBody>
      </p:sp>
      <p:sp>
        <p:nvSpPr>
          <p:cNvPr id="11" name="任意多边形 10"/>
          <p:cNvSpPr/>
          <p:nvPr/>
        </p:nvSpPr>
        <p:spPr>
          <a:xfrm>
            <a:off x="-19050" y="2419350"/>
            <a:ext cx="8705850" cy="485775"/>
          </a:xfrm>
          <a:custGeom>
            <a:avLst/>
            <a:gdLst>
              <a:gd name="connsiteX0" fmla="*/ 0 w 8705850"/>
              <a:gd name="connsiteY0" fmla="*/ 0 h 485775"/>
              <a:gd name="connsiteX1" fmla="*/ 6096000 w 8705850"/>
              <a:gd name="connsiteY1" fmla="*/ 0 h 485775"/>
              <a:gd name="connsiteX2" fmla="*/ 6581775 w 8705850"/>
              <a:gd name="connsiteY2" fmla="*/ 485775 h 485775"/>
              <a:gd name="connsiteX3" fmla="*/ 8705850 w 8705850"/>
              <a:gd name="connsiteY3" fmla="*/ 485775 h 485775"/>
            </a:gdLst>
            <a:ahLst/>
            <a:cxnLst>
              <a:cxn ang="0">
                <a:pos x="connsiteX0" y="connsiteY0"/>
              </a:cxn>
              <a:cxn ang="0">
                <a:pos x="connsiteX1" y="connsiteY1"/>
              </a:cxn>
              <a:cxn ang="0">
                <a:pos x="connsiteX2" y="connsiteY2"/>
              </a:cxn>
              <a:cxn ang="0">
                <a:pos x="connsiteX3" y="connsiteY3"/>
              </a:cxn>
            </a:cxnLst>
            <a:rect l="l" t="t" r="r" b="b"/>
            <a:pathLst>
              <a:path w="8705850" h="485775">
                <a:moveTo>
                  <a:pt x="0" y="0"/>
                </a:moveTo>
                <a:lnTo>
                  <a:pt x="6096000" y="0"/>
                </a:lnTo>
                <a:lnTo>
                  <a:pt x="6581775" y="485775"/>
                </a:lnTo>
                <a:lnTo>
                  <a:pt x="8705850" y="485775"/>
                </a:lnTo>
              </a:path>
            </a:pathLst>
          </a:custGeom>
          <a:noFill/>
          <a:ln w="3175">
            <a:solidFill>
              <a:schemeClr val="bg1">
                <a:lumMod val="9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9050" y="2609850"/>
            <a:ext cx="9153525" cy="600075"/>
          </a:xfrm>
          <a:custGeom>
            <a:avLst/>
            <a:gdLst>
              <a:gd name="connsiteX0" fmla="*/ 0 w 9153525"/>
              <a:gd name="connsiteY0" fmla="*/ 0 h 600075"/>
              <a:gd name="connsiteX1" fmla="*/ 990600 w 9153525"/>
              <a:gd name="connsiteY1" fmla="*/ 0 h 600075"/>
              <a:gd name="connsiteX2" fmla="*/ 1590675 w 9153525"/>
              <a:gd name="connsiteY2" fmla="*/ 600075 h 600075"/>
              <a:gd name="connsiteX3" fmla="*/ 9153525 w 9153525"/>
              <a:gd name="connsiteY3" fmla="*/ 600075 h 600075"/>
            </a:gdLst>
            <a:ahLst/>
            <a:cxnLst>
              <a:cxn ang="0">
                <a:pos x="connsiteX0" y="connsiteY0"/>
              </a:cxn>
              <a:cxn ang="0">
                <a:pos x="connsiteX1" y="connsiteY1"/>
              </a:cxn>
              <a:cxn ang="0">
                <a:pos x="connsiteX2" y="connsiteY2"/>
              </a:cxn>
              <a:cxn ang="0">
                <a:pos x="connsiteX3" y="connsiteY3"/>
              </a:cxn>
            </a:cxnLst>
            <a:rect l="l" t="t" r="r" b="b"/>
            <a:pathLst>
              <a:path w="9153525" h="600075">
                <a:moveTo>
                  <a:pt x="0" y="0"/>
                </a:moveTo>
                <a:lnTo>
                  <a:pt x="990600" y="0"/>
                </a:lnTo>
                <a:lnTo>
                  <a:pt x="1590675" y="600075"/>
                </a:lnTo>
                <a:lnTo>
                  <a:pt x="9153525" y="600075"/>
                </a:lnTo>
              </a:path>
            </a:pathLst>
          </a:custGeom>
          <a:noFill/>
          <a:ln w="3175">
            <a:solidFill>
              <a:schemeClr val="bg1">
                <a:lumMod val="95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2810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55</a:t>
            </a:fld>
            <a:endParaRPr lang="zh-CN" altLang="en-US" dirty="0"/>
          </a:p>
        </p:txBody>
      </p:sp>
      <p:sp>
        <p:nvSpPr>
          <p:cNvPr id="3" name="矩形 2"/>
          <p:cNvSpPr/>
          <p:nvPr/>
        </p:nvSpPr>
        <p:spPr>
          <a:xfrm>
            <a:off x="3916461" y="1416030"/>
            <a:ext cx="4725824" cy="4247317"/>
          </a:xfrm>
          <a:prstGeom prst="rect">
            <a:avLst/>
          </a:prstGeom>
        </p:spPr>
        <p:txBody>
          <a:bodyPr wrap="square">
            <a:spAutoFit/>
          </a:bodyPr>
          <a:lstStyle/>
          <a:p>
            <a:pPr>
              <a:lnSpc>
                <a:spcPct val="150000"/>
              </a:lnSpc>
            </a:pPr>
            <a:r>
              <a:rPr lang="en-US" altLang="zh-CN" dirty="0">
                <a:solidFill>
                  <a:schemeClr val="tx1">
                    <a:lumMod val="75000"/>
                    <a:lumOff val="25000"/>
                  </a:schemeClr>
                </a:solidFill>
              </a:rPr>
              <a:t>VLAN</a:t>
            </a:r>
            <a:r>
              <a:rPr lang="zh-CN" altLang="en-US" dirty="0">
                <a:solidFill>
                  <a:schemeClr val="tx1">
                    <a:lumMod val="75000"/>
                    <a:lumOff val="25000"/>
                  </a:schemeClr>
                </a:solidFill>
              </a:rPr>
              <a:t>支持将虚拟网络与物理网络</a:t>
            </a:r>
            <a:r>
              <a:rPr lang="en-US" altLang="zh-CN" dirty="0">
                <a:solidFill>
                  <a:schemeClr val="tx1">
                    <a:lumMod val="75000"/>
                    <a:lumOff val="25000"/>
                  </a:schemeClr>
                </a:solidFill>
              </a:rPr>
              <a:t>VLAN</a:t>
            </a:r>
            <a:r>
              <a:rPr lang="zh-CN" altLang="en-US" dirty="0">
                <a:solidFill>
                  <a:schemeClr val="tx1">
                    <a:lumMod val="75000"/>
                    <a:lumOff val="25000"/>
                  </a:schemeClr>
                </a:solidFill>
              </a:rPr>
              <a:t>集成。</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smtClean="0">
                <a:solidFill>
                  <a:schemeClr val="tx1">
                    <a:lumMod val="75000"/>
                    <a:lumOff val="25000"/>
                  </a:schemeClr>
                </a:solidFill>
              </a:rPr>
              <a:t>为保证</a:t>
            </a:r>
            <a:r>
              <a:rPr lang="en-US" altLang="zh-CN" dirty="0" smtClean="0">
                <a:solidFill>
                  <a:schemeClr val="tx1">
                    <a:lumMod val="75000"/>
                    <a:lumOff val="25000"/>
                  </a:schemeClr>
                </a:solidFill>
              </a:rPr>
              <a:t>VLAN </a:t>
            </a:r>
            <a:r>
              <a:rPr lang="en-US" altLang="zh-CN" dirty="0">
                <a:solidFill>
                  <a:schemeClr val="tx1">
                    <a:lumMod val="75000"/>
                    <a:lumOff val="25000"/>
                  </a:schemeClr>
                </a:solidFill>
              </a:rPr>
              <a:t>ID</a:t>
            </a:r>
            <a:r>
              <a:rPr lang="zh-CN" altLang="en-US" dirty="0">
                <a:solidFill>
                  <a:schemeClr val="tx1">
                    <a:lumMod val="75000"/>
                    <a:lumOff val="25000"/>
                  </a:schemeClr>
                </a:solidFill>
              </a:rPr>
              <a:t>在较大型的网络</a:t>
            </a:r>
            <a:r>
              <a:rPr lang="zh-CN" altLang="en-US" dirty="0" smtClean="0">
                <a:solidFill>
                  <a:schemeClr val="tx1">
                    <a:lumMod val="75000"/>
                    <a:lumOff val="25000"/>
                  </a:schemeClr>
                </a:solidFill>
              </a:rPr>
              <a:t>中不会</a:t>
            </a:r>
            <a:r>
              <a:rPr lang="zh-CN" altLang="en-US" dirty="0">
                <a:solidFill>
                  <a:schemeClr val="tx1">
                    <a:lumMod val="75000"/>
                    <a:lumOff val="25000"/>
                  </a:schemeClr>
                </a:solidFill>
              </a:rPr>
              <a:t>出现</a:t>
            </a:r>
            <a:r>
              <a:rPr lang="zh-CN" altLang="en-US" dirty="0" smtClean="0">
                <a:solidFill>
                  <a:schemeClr val="tx1">
                    <a:lumMod val="75000"/>
                    <a:lumOff val="25000"/>
                  </a:schemeClr>
                </a:solidFill>
              </a:rPr>
              <a:t>重复，可以在</a:t>
            </a:r>
            <a:r>
              <a:rPr lang="zh-CN" altLang="en-US" dirty="0">
                <a:solidFill>
                  <a:schemeClr val="tx1">
                    <a:lumMod val="75000"/>
                    <a:lumOff val="25000"/>
                  </a:schemeClr>
                </a:solidFill>
              </a:rPr>
              <a:t>专用网络中</a:t>
            </a:r>
            <a:r>
              <a:rPr lang="zh-CN" altLang="en-US" dirty="0" smtClean="0">
                <a:solidFill>
                  <a:schemeClr val="tx1">
                    <a:lumMod val="75000"/>
                    <a:lumOff val="25000"/>
                  </a:schemeClr>
                </a:solidFill>
              </a:rPr>
              <a:t>使用专用的</a:t>
            </a:r>
            <a:r>
              <a:rPr lang="en-US" altLang="zh-CN" dirty="0" smtClean="0">
                <a:solidFill>
                  <a:schemeClr val="tx1">
                    <a:lumMod val="75000"/>
                    <a:lumOff val="25000"/>
                  </a:schemeClr>
                </a:solidFill>
              </a:rPr>
              <a:t>VLAN ID</a:t>
            </a:r>
            <a:r>
              <a:rPr lang="zh-CN" altLang="en-US" dirty="0" smtClean="0">
                <a:solidFill>
                  <a:schemeClr val="tx1">
                    <a:lumMod val="75000"/>
                    <a:lumOff val="25000"/>
                  </a:schemeClr>
                </a:solidFill>
              </a:rPr>
              <a:t>。</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流量调整定义平均带宽、峰值带宽和流量突发大小的</a:t>
            </a:r>
            <a:r>
              <a:rPr lang="en-US" altLang="zh-CN" dirty="0">
                <a:solidFill>
                  <a:schemeClr val="tx1">
                    <a:lumMod val="75000"/>
                    <a:lumOff val="25000"/>
                  </a:schemeClr>
                </a:solidFill>
              </a:rPr>
              <a:t>QOS</a:t>
            </a:r>
            <a:r>
              <a:rPr lang="zh-CN" altLang="en-US" dirty="0">
                <a:solidFill>
                  <a:schemeClr val="tx1">
                    <a:lumMod val="75000"/>
                    <a:lumOff val="25000"/>
                  </a:schemeClr>
                </a:solidFill>
              </a:rPr>
              <a:t>策略，设置策略以改进流量管理。</a:t>
            </a:r>
            <a:endParaRPr lang="en-US" altLang="zh-CN" dirty="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网卡绑定为个别端口组或网络设置网卡绑定策略，以分摊流量负载或在出现硬件故障时提供故障切换。</a:t>
            </a:r>
          </a:p>
        </p:txBody>
      </p:sp>
      <p:sp>
        <p:nvSpPr>
          <p:cNvPr id="4" name="TextBox 3_1"/>
          <p:cNvSpPr txBox="1"/>
          <p:nvPr/>
        </p:nvSpPr>
        <p:spPr>
          <a:xfrm>
            <a:off x="404049" y="808059"/>
            <a:ext cx="1107996" cy="461665"/>
          </a:xfrm>
          <a:prstGeom prst="rect">
            <a:avLst/>
          </a:prstGeom>
          <a:noFill/>
        </p:spPr>
        <p:txBody>
          <a:bodyPr wrap="none" rtlCol="0">
            <a:spAutoFit/>
          </a:bodyPr>
          <a:lstStyle/>
          <a:p>
            <a:r>
              <a:rPr lang="en-US" altLang="zh-CN" sz="2400" b="1">
                <a:solidFill>
                  <a:schemeClr val="accent6"/>
                </a:solidFill>
              </a:rPr>
              <a:t>VLAN</a:t>
            </a:r>
            <a:endParaRPr lang="zh-CN" altLang="en-US" sz="2400" b="1">
              <a:solidFill>
                <a:schemeClr val="accent6"/>
              </a:solidFill>
            </a:endParaRPr>
          </a:p>
        </p:txBody>
      </p:sp>
      <p:sp>
        <p:nvSpPr>
          <p:cNvPr id="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7.4  </a:t>
            </a:r>
            <a:r>
              <a:rPr lang="zh-CN" altLang="en-US" sz="2400" b="1" spc="225">
                <a:solidFill>
                  <a:schemeClr val="bg1"/>
                </a:solidFill>
                <a:latin typeface="微软雅黑" panose="020B0503020204020204" pitchFamily="34" charset="-122"/>
                <a:ea typeface="微软雅黑" panose="020B0503020204020204" pitchFamily="34" charset="-122"/>
              </a:rPr>
              <a:t>网络虚拟化</a:t>
            </a:r>
          </a:p>
        </p:txBody>
      </p:sp>
      <p:pic>
        <p:nvPicPr>
          <p:cNvPr id="10" name="图片 9"/>
          <p:cNvPicPr>
            <a:picLocks noChangeAspect="1"/>
          </p:cNvPicPr>
          <p:nvPr/>
        </p:nvPicPr>
        <p:blipFill>
          <a:blip r:embed="rId2"/>
          <a:stretch>
            <a:fillRect/>
          </a:stretch>
        </p:blipFill>
        <p:spPr>
          <a:xfrm>
            <a:off x="298321" y="1416030"/>
            <a:ext cx="3456732" cy="4511431"/>
          </a:xfrm>
          <a:prstGeom prst="rect">
            <a:avLst/>
          </a:prstGeom>
        </p:spPr>
      </p:pic>
    </p:spTree>
    <p:extLst>
      <p:ext uri="{BB962C8B-B14F-4D97-AF65-F5344CB8AC3E}">
        <p14:creationId xmlns:p14="http://schemas.microsoft.com/office/powerpoint/2010/main" val="13269255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254816"/>
            <a:ext cx="3485249" cy="600164"/>
          </a:xfrm>
          <a:prstGeom prst="rect">
            <a:avLst/>
          </a:prstGeom>
        </p:spPr>
        <p:txBody>
          <a:bodyPr wrap="none">
            <a:spAutoFit/>
          </a:bodyPr>
          <a:lstStyle/>
          <a:p>
            <a:r>
              <a:rPr lang="en-US" altLang="zh-CN" sz="3300" b="1" spc="225" dirty="0">
                <a:solidFill>
                  <a:srgbClr val="96C527"/>
                </a:solidFill>
                <a:latin typeface="微软雅黑" panose="020B0503020204020204" pitchFamily="34" charset="-122"/>
                <a:ea typeface="微软雅黑" panose="020B0503020204020204" pitchFamily="34" charset="-122"/>
              </a:rPr>
              <a:t>7.5  </a:t>
            </a:r>
            <a:r>
              <a:rPr lang="zh-CN" altLang="en-US" sz="3300" b="1" spc="225" dirty="0">
                <a:solidFill>
                  <a:srgbClr val="96C527"/>
                </a:solidFill>
                <a:latin typeface="微软雅黑" panose="020B0503020204020204" pitchFamily="34" charset="-122"/>
                <a:ea typeface="微软雅黑" panose="020B0503020204020204" pitchFamily="34" charset="-122"/>
              </a:rPr>
              <a:t>桌面虚拟化</a:t>
            </a:r>
          </a:p>
        </p:txBody>
      </p:sp>
      <p:sp>
        <p:nvSpPr>
          <p:cNvPr id="3" name="等腰三角形 2"/>
          <p:cNvSpPr/>
          <p:nvPr/>
        </p:nvSpPr>
        <p:spPr>
          <a:xfrm rot="5400000">
            <a:off x="2236672" y="3200002"/>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494479" y="3073895"/>
            <a:ext cx="3238387" cy="415498"/>
          </a:xfrm>
          <a:prstGeom prst="rect">
            <a:avLst/>
          </a:prstGeom>
        </p:spPr>
        <p:txBody>
          <a:bodyPr wrap="none">
            <a:spAutoFit/>
          </a:bodyPr>
          <a:lstStyle/>
          <a:p>
            <a:r>
              <a:rPr lang="en-US" altLang="zh-CN" sz="2100" kern="500" spc="225">
                <a:solidFill>
                  <a:schemeClr val="bg1"/>
                </a:solidFill>
                <a:latin typeface="+mn-ea"/>
              </a:rPr>
              <a:t>7.5.1  </a:t>
            </a:r>
            <a:r>
              <a:rPr lang="zh-CN" altLang="en-US" sz="2100" kern="500" spc="225">
                <a:solidFill>
                  <a:schemeClr val="bg1"/>
                </a:solidFill>
                <a:latin typeface="+mn-ea"/>
              </a:rPr>
              <a:t>桌面虚拟化简介</a:t>
            </a:r>
            <a:endParaRPr lang="zh-CN" altLang="en-US" sz="2100" kern="500" spc="225" dirty="0">
              <a:solidFill>
                <a:schemeClr val="bg1"/>
              </a:solidFill>
              <a:latin typeface="+mn-ea"/>
            </a:endParaRPr>
          </a:p>
        </p:txBody>
      </p:sp>
      <p:sp>
        <p:nvSpPr>
          <p:cNvPr id="7" name="矩形 6"/>
          <p:cNvSpPr/>
          <p:nvPr/>
        </p:nvSpPr>
        <p:spPr>
          <a:xfrm>
            <a:off x="2494479" y="3565562"/>
            <a:ext cx="2343911" cy="415498"/>
          </a:xfrm>
          <a:prstGeom prst="rect">
            <a:avLst/>
          </a:prstGeom>
        </p:spPr>
        <p:txBody>
          <a:bodyPr wrap="none">
            <a:spAutoFit/>
          </a:bodyPr>
          <a:lstStyle/>
          <a:p>
            <a:r>
              <a:rPr lang="en-US" altLang="zh-CN" sz="2100" kern="500" spc="225">
                <a:solidFill>
                  <a:schemeClr val="bg1"/>
                </a:solidFill>
                <a:latin typeface="+mn-ea"/>
              </a:rPr>
              <a:t>7.5.2  </a:t>
            </a:r>
            <a:r>
              <a:rPr lang="zh-CN" altLang="en-US" sz="2100" kern="500" spc="225">
                <a:solidFill>
                  <a:schemeClr val="bg1"/>
                </a:solidFill>
                <a:latin typeface="+mn-ea"/>
              </a:rPr>
              <a:t>技术现状</a:t>
            </a:r>
            <a:endParaRPr lang="zh-CN" altLang="en-US" sz="2100" kern="500" spc="225" dirty="0">
              <a:solidFill>
                <a:schemeClr val="bg1"/>
              </a:solidFill>
              <a:latin typeface="+mn-ea"/>
            </a:endParaRPr>
          </a:p>
        </p:txBody>
      </p:sp>
      <p:sp>
        <p:nvSpPr>
          <p:cNvPr id="8" name="矩形 7"/>
          <p:cNvSpPr/>
          <p:nvPr/>
        </p:nvSpPr>
        <p:spPr>
          <a:xfrm>
            <a:off x="2494479" y="4057229"/>
            <a:ext cx="2343911" cy="415498"/>
          </a:xfrm>
          <a:prstGeom prst="rect">
            <a:avLst/>
          </a:prstGeom>
        </p:spPr>
        <p:txBody>
          <a:bodyPr wrap="none">
            <a:spAutoFit/>
          </a:bodyPr>
          <a:lstStyle/>
          <a:p>
            <a:r>
              <a:rPr lang="en-US" altLang="zh-CN" sz="2100" kern="500" spc="225">
                <a:solidFill>
                  <a:schemeClr val="bg1"/>
                </a:solidFill>
                <a:latin typeface="+mn-ea"/>
              </a:rPr>
              <a:t>7.5.3  </a:t>
            </a:r>
            <a:r>
              <a:rPr lang="zh-CN" altLang="en-US" sz="2100" kern="500" spc="225">
                <a:solidFill>
                  <a:schemeClr val="bg1"/>
                </a:solidFill>
                <a:latin typeface="+mn-ea"/>
              </a:rPr>
              <a:t>案例分析</a:t>
            </a:r>
            <a:endParaRPr lang="zh-CN" altLang="en-US" sz="2100" kern="500" spc="225" dirty="0">
              <a:solidFill>
                <a:schemeClr val="bg1"/>
              </a:solidFill>
              <a:latin typeface="+mn-ea"/>
            </a:endParaRPr>
          </a:p>
        </p:txBody>
      </p:sp>
    </p:spTree>
    <p:extLst>
      <p:ext uri="{BB962C8B-B14F-4D97-AF65-F5344CB8AC3E}">
        <p14:creationId xmlns:p14="http://schemas.microsoft.com/office/powerpoint/2010/main" val="346130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5479" y="827154"/>
            <a:ext cx="2380780" cy="584775"/>
          </a:xfrm>
          <a:prstGeom prst="rect">
            <a:avLst/>
          </a:prstGeom>
        </p:spPr>
        <p:txBody>
          <a:bodyPr wrap="none">
            <a:spAutoFit/>
          </a:bodyPr>
          <a:lstStyle/>
          <a:p>
            <a:r>
              <a:rPr lang="zh-CN" altLang="en-US" sz="3200" b="1" spc="225" dirty="0">
                <a:solidFill>
                  <a:srgbClr val="9B731E"/>
                </a:solidFill>
                <a:latin typeface="微软雅黑" panose="020B0503020204020204" pitchFamily="34" charset="-122"/>
                <a:ea typeface="微软雅黑" panose="020B0503020204020204" pitchFamily="34" charset="-122"/>
              </a:rPr>
              <a:t>桌面虚拟化</a:t>
            </a:r>
          </a:p>
        </p:txBody>
      </p:sp>
      <p:sp>
        <p:nvSpPr>
          <p:cNvPr id="8" name="矩形 7"/>
          <p:cNvSpPr/>
          <p:nvPr/>
        </p:nvSpPr>
        <p:spPr>
          <a:xfrm>
            <a:off x="335479" y="1411929"/>
            <a:ext cx="8600177" cy="1422954"/>
          </a:xfrm>
          <a:prstGeom prst="rect">
            <a:avLst/>
          </a:prstGeom>
        </p:spPr>
        <p:txBody>
          <a:bodyPr wrap="square">
            <a:spAutoFit/>
          </a:bodyPr>
          <a:lstStyle/>
          <a:p>
            <a:pPr>
              <a:lnSpc>
                <a:spcPct val="150000"/>
              </a:lnSpc>
            </a:pPr>
            <a:r>
              <a:rPr lang="zh-CN" altLang="en-US" sz="2000" dirty="0">
                <a:latin typeface="+mn-ea"/>
              </a:rPr>
              <a:t>桌面虚拟</a:t>
            </a:r>
            <a:r>
              <a:rPr lang="zh-CN" altLang="en-US" sz="2000" dirty="0" smtClean="0">
                <a:latin typeface="+mn-ea"/>
              </a:rPr>
              <a:t>化是指利用虚拟化技术，将用户桌面的</a:t>
            </a:r>
            <a:r>
              <a:rPr lang="zh-CN" altLang="en-US" sz="2000" b="1" dirty="0" smtClean="0">
                <a:latin typeface="+mn-ea"/>
              </a:rPr>
              <a:t>镜像文件</a:t>
            </a:r>
            <a:r>
              <a:rPr lang="zh-CN" altLang="en-US" sz="2000" dirty="0" smtClean="0">
                <a:latin typeface="+mn-ea"/>
              </a:rPr>
              <a:t>存储到数据中心。从用户角度看，每个</a:t>
            </a:r>
            <a:r>
              <a:rPr lang="zh-CN" altLang="en-US" sz="2000" dirty="0">
                <a:latin typeface="+mn-ea"/>
              </a:rPr>
              <a:t>桌面镜像就是一个带有应用程序的操作系统，终端用户通过一个</a:t>
            </a:r>
            <a:r>
              <a:rPr lang="zh-CN" altLang="en-US" sz="2000" b="1" dirty="0">
                <a:latin typeface="+mn-ea"/>
              </a:rPr>
              <a:t>虚拟显示协议</a:t>
            </a:r>
            <a:r>
              <a:rPr lang="zh-CN" altLang="en-US" sz="2000" dirty="0">
                <a:latin typeface="+mn-ea"/>
              </a:rPr>
              <a:t>来访问他们的桌面系统</a:t>
            </a:r>
            <a:r>
              <a:rPr lang="zh-CN" altLang="en-US" sz="2000" dirty="0" smtClean="0">
                <a:latin typeface="+mn-ea"/>
              </a:rPr>
              <a:t>。</a:t>
            </a:r>
            <a:endParaRPr lang="zh-CN" altLang="en-US" sz="2000" dirty="0">
              <a:latin typeface="+mn-ea"/>
            </a:endParaRPr>
          </a:p>
        </p:txBody>
      </p:sp>
      <p:sp>
        <p:nvSpPr>
          <p:cNvPr id="7" name="矩形 6"/>
          <p:cNvSpPr/>
          <p:nvPr/>
        </p:nvSpPr>
        <p:spPr>
          <a:xfrm>
            <a:off x="275766" y="3620912"/>
            <a:ext cx="7249886" cy="400110"/>
          </a:xfrm>
          <a:prstGeom prst="rect">
            <a:avLst/>
          </a:prstGeom>
        </p:spPr>
        <p:txBody>
          <a:bodyPr wrap="square">
            <a:spAutoFit/>
          </a:bodyPr>
          <a:lstStyle/>
          <a:p>
            <a:r>
              <a:rPr lang="zh-CN" altLang="en-US" sz="2000" dirty="0"/>
              <a:t>桌面虚拟化是一种基于中心服务器的</a:t>
            </a:r>
            <a:r>
              <a:rPr lang="zh-CN" altLang="en-US" sz="2000" b="1" dirty="0"/>
              <a:t>计算机运作模型</a:t>
            </a:r>
          </a:p>
        </p:txBody>
      </p:sp>
      <p:sp>
        <p:nvSpPr>
          <p:cNvPr id="9" name="矩形 8"/>
          <p:cNvSpPr/>
          <p:nvPr/>
        </p:nvSpPr>
        <p:spPr>
          <a:xfrm>
            <a:off x="275766" y="4046899"/>
            <a:ext cx="8609012" cy="923330"/>
          </a:xfrm>
          <a:prstGeom prst="rect">
            <a:avLst/>
          </a:prstGeom>
        </p:spPr>
        <p:txBody>
          <a:bodyPr wrap="square">
            <a:spAutoFit/>
          </a:bodyPr>
          <a:lstStyle/>
          <a:p>
            <a:pPr>
              <a:lnSpc>
                <a:spcPct val="150000"/>
              </a:lnSpc>
            </a:pPr>
            <a:r>
              <a:rPr lang="zh-CN" altLang="en-US" b="1" dirty="0">
                <a:solidFill>
                  <a:schemeClr val="accent6"/>
                </a:solidFill>
              </a:rPr>
              <a:t>第一代桌面虚拟技术</a:t>
            </a:r>
            <a:r>
              <a:rPr lang="zh-CN" altLang="en-US" dirty="0">
                <a:solidFill>
                  <a:schemeClr val="tx1">
                    <a:lumMod val="75000"/>
                    <a:lumOff val="25000"/>
                  </a:schemeClr>
                </a:solidFill>
              </a:rPr>
              <a:t>实现了在同一个独立的计算机硬件平台上，同时安装多个操作系统，并同时运行这些操作系统</a:t>
            </a:r>
          </a:p>
        </p:txBody>
      </p:sp>
      <p:sp>
        <p:nvSpPr>
          <p:cNvPr id="10" name="矩形 9"/>
          <p:cNvSpPr/>
          <p:nvPr/>
        </p:nvSpPr>
        <p:spPr>
          <a:xfrm>
            <a:off x="275766" y="4991949"/>
            <a:ext cx="8609012" cy="923330"/>
          </a:xfrm>
          <a:prstGeom prst="rect">
            <a:avLst/>
          </a:prstGeom>
        </p:spPr>
        <p:txBody>
          <a:bodyPr wrap="square">
            <a:spAutoFit/>
          </a:bodyPr>
          <a:lstStyle/>
          <a:p>
            <a:pPr>
              <a:lnSpc>
                <a:spcPct val="150000"/>
              </a:lnSpc>
            </a:pPr>
            <a:r>
              <a:rPr lang="zh-CN" altLang="en-US" b="1" dirty="0">
                <a:solidFill>
                  <a:schemeClr val="accent6"/>
                </a:solidFill>
              </a:rPr>
              <a:t>第二代桌面虚拟化技术</a:t>
            </a:r>
            <a:r>
              <a:rPr lang="zh-CN" altLang="en-US" dirty="0">
                <a:solidFill>
                  <a:schemeClr val="tx1">
                    <a:lumMod val="75000"/>
                    <a:lumOff val="25000"/>
                  </a:schemeClr>
                </a:solidFill>
              </a:rPr>
              <a:t>进一步将桌面系统的运行环境与安装环境、应用与桌面配置文件进行了拆分，从而大大降低了管理复杂度与成本，提高了管理效率。</a:t>
            </a:r>
          </a:p>
        </p:txBody>
      </p:sp>
      <p:sp>
        <p:nvSpPr>
          <p:cNvPr id="2" name="矩形 1"/>
          <p:cNvSpPr/>
          <p:nvPr/>
        </p:nvSpPr>
        <p:spPr>
          <a:xfrm>
            <a:off x="194741" y="121718"/>
            <a:ext cx="3509158" cy="461665"/>
          </a:xfrm>
          <a:prstGeom prst="rect">
            <a:avLst/>
          </a:prstGeom>
        </p:spPr>
        <p:txBody>
          <a:bodyPr wrap="squar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7.5  </a:t>
            </a:r>
            <a:r>
              <a:rPr lang="zh-CN" altLang="en-US" sz="2400" b="1" spc="225" dirty="0">
                <a:solidFill>
                  <a:schemeClr val="bg1"/>
                </a:solidFill>
                <a:latin typeface="微软雅黑" panose="020B0503020204020204" pitchFamily="34" charset="-122"/>
                <a:ea typeface="微软雅黑" panose="020B0503020204020204" pitchFamily="34" charset="-122"/>
              </a:rPr>
              <a:t>桌面虚拟化</a:t>
            </a:r>
          </a:p>
        </p:txBody>
      </p:sp>
    </p:spTree>
    <p:extLst>
      <p:ext uri="{BB962C8B-B14F-4D97-AF65-F5344CB8AC3E}">
        <p14:creationId xmlns:p14="http://schemas.microsoft.com/office/powerpoint/2010/main" val="37606023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04049" y="1821079"/>
            <a:ext cx="8365082" cy="634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7317" y="2864277"/>
            <a:ext cx="8391814" cy="7804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93721" y="3951863"/>
            <a:ext cx="8375409" cy="9512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77316" y="5143058"/>
            <a:ext cx="8391813" cy="8294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7.5  </a:t>
            </a:r>
            <a:r>
              <a:rPr lang="zh-CN" altLang="en-US" sz="2400" b="1" spc="225">
                <a:solidFill>
                  <a:schemeClr val="bg1"/>
                </a:solidFill>
                <a:latin typeface="微软雅黑" panose="020B0503020204020204" pitchFamily="34" charset="-122"/>
                <a:ea typeface="微软雅黑" panose="020B0503020204020204" pitchFamily="34" charset="-122"/>
              </a:rPr>
              <a:t>桌面虚拟化</a:t>
            </a:r>
          </a:p>
        </p:txBody>
      </p:sp>
      <p:sp>
        <p:nvSpPr>
          <p:cNvPr id="7"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技术现状</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2660147" y="1368392"/>
            <a:ext cx="3877985" cy="369332"/>
          </a:xfrm>
          <a:prstGeom prst="rect">
            <a:avLst/>
          </a:prstGeom>
        </p:spPr>
        <p:txBody>
          <a:bodyPr wrap="none">
            <a:spAutoFit/>
          </a:bodyPr>
          <a:lstStyle/>
          <a:p>
            <a:r>
              <a:rPr lang="zh-CN" altLang="en-US" dirty="0">
                <a:solidFill>
                  <a:schemeClr val="tx1">
                    <a:lumMod val="75000"/>
                    <a:lumOff val="25000"/>
                  </a:schemeClr>
                </a:solidFill>
              </a:rPr>
              <a:t>桌面虚拟化技术还面临着很多问题：</a:t>
            </a:r>
          </a:p>
        </p:txBody>
      </p:sp>
      <p:sp>
        <p:nvSpPr>
          <p:cNvPr id="4" name="矩形 3"/>
          <p:cNvSpPr/>
          <p:nvPr/>
        </p:nvSpPr>
        <p:spPr>
          <a:xfrm>
            <a:off x="396421" y="2913500"/>
            <a:ext cx="7933541" cy="707886"/>
          </a:xfrm>
          <a:prstGeom prst="rect">
            <a:avLst/>
          </a:prstGeom>
        </p:spPr>
        <p:txBody>
          <a:bodyPr wrap="square">
            <a:spAutoFit/>
          </a:bodyPr>
          <a:lstStyle/>
          <a:p>
            <a:r>
              <a:rPr lang="en-US" altLang="zh-CN" sz="2000" dirty="0" smtClean="0">
                <a:solidFill>
                  <a:schemeClr val="bg1"/>
                </a:solidFill>
              </a:rPr>
              <a:t>2</a:t>
            </a:r>
            <a:r>
              <a:rPr lang="zh-CN" altLang="en-US" sz="2000" dirty="0" smtClean="0">
                <a:solidFill>
                  <a:schemeClr val="bg1"/>
                </a:solidFill>
              </a:rPr>
              <a:t>、集中</a:t>
            </a:r>
            <a:r>
              <a:rPr lang="zh-CN" altLang="en-US" sz="2000" dirty="0">
                <a:solidFill>
                  <a:schemeClr val="bg1"/>
                </a:solidFill>
              </a:rPr>
              <a:t>存储</a:t>
            </a:r>
            <a:r>
              <a:rPr lang="zh-CN" altLang="en-US" sz="2000" dirty="0" smtClean="0">
                <a:solidFill>
                  <a:schemeClr val="bg1"/>
                </a:solidFill>
              </a:rPr>
              <a:t>问题。</a:t>
            </a:r>
            <a:r>
              <a:rPr lang="zh-CN" altLang="en-US" sz="2000" dirty="0">
                <a:solidFill>
                  <a:schemeClr val="bg1"/>
                </a:solidFill>
              </a:rPr>
              <a:t>若是服务器出现了致命的故障，用户的数据可能丢失，整个平台将面临灾难</a:t>
            </a:r>
            <a:r>
              <a:rPr lang="zh-CN" altLang="en-US" sz="2000" dirty="0" smtClean="0">
                <a:solidFill>
                  <a:schemeClr val="bg1"/>
                </a:solidFill>
              </a:rPr>
              <a:t>。</a:t>
            </a:r>
            <a:endParaRPr lang="zh-CN" altLang="en-US" sz="2000" dirty="0">
              <a:solidFill>
                <a:schemeClr val="bg1"/>
              </a:solidFill>
            </a:endParaRPr>
          </a:p>
        </p:txBody>
      </p:sp>
      <p:sp>
        <p:nvSpPr>
          <p:cNvPr id="9" name="矩形 8"/>
          <p:cNvSpPr/>
          <p:nvPr/>
        </p:nvSpPr>
        <p:spPr>
          <a:xfrm>
            <a:off x="390718" y="3944052"/>
            <a:ext cx="8043419" cy="1015663"/>
          </a:xfrm>
          <a:prstGeom prst="rect">
            <a:avLst/>
          </a:prstGeom>
        </p:spPr>
        <p:txBody>
          <a:bodyPr wrap="square">
            <a:spAutoFit/>
          </a:bodyPr>
          <a:lstStyle/>
          <a:p>
            <a:r>
              <a:rPr lang="en-US" altLang="zh-CN" sz="2000" dirty="0" smtClean="0">
                <a:solidFill>
                  <a:schemeClr val="bg1"/>
                </a:solidFill>
              </a:rPr>
              <a:t>3</a:t>
            </a:r>
            <a:r>
              <a:rPr lang="zh-CN" altLang="en-US" sz="2000" dirty="0" smtClean="0">
                <a:solidFill>
                  <a:schemeClr val="bg1"/>
                </a:solidFill>
              </a:rPr>
              <a:t>、虚拟</a:t>
            </a:r>
            <a:r>
              <a:rPr lang="zh-CN" altLang="en-US" sz="2000" dirty="0">
                <a:solidFill>
                  <a:schemeClr val="bg1"/>
                </a:solidFill>
              </a:rPr>
              <a:t>化产品缺乏统一</a:t>
            </a:r>
            <a:r>
              <a:rPr lang="zh-CN" altLang="en-US" sz="2000" dirty="0" smtClean="0">
                <a:solidFill>
                  <a:schemeClr val="bg1"/>
                </a:solidFill>
              </a:rPr>
              <a:t>标准。</a:t>
            </a:r>
            <a:r>
              <a:rPr lang="zh-CN" altLang="en-US" sz="2000" dirty="0">
                <a:solidFill>
                  <a:schemeClr val="bg1"/>
                </a:solidFill>
              </a:rPr>
              <a:t>各虚拟化产品厂商的产品间无法互通，一旦这个产品系列停止研发或其厂商倒闭，用户系统的持续运行、迁移和升级将会极其</a:t>
            </a:r>
            <a:r>
              <a:rPr lang="zh-CN" altLang="en-US" sz="2000" dirty="0" smtClean="0">
                <a:solidFill>
                  <a:schemeClr val="bg1"/>
                </a:solidFill>
              </a:rPr>
              <a:t>困难。</a:t>
            </a:r>
            <a:endParaRPr lang="zh-CN" altLang="en-US" sz="2000" dirty="0">
              <a:solidFill>
                <a:schemeClr val="bg1"/>
              </a:solidFill>
            </a:endParaRPr>
          </a:p>
        </p:txBody>
      </p:sp>
      <p:sp>
        <p:nvSpPr>
          <p:cNvPr id="10" name="矩形 9"/>
          <p:cNvSpPr/>
          <p:nvPr/>
        </p:nvSpPr>
        <p:spPr>
          <a:xfrm>
            <a:off x="391933" y="5224807"/>
            <a:ext cx="7840997" cy="707886"/>
          </a:xfrm>
          <a:prstGeom prst="rect">
            <a:avLst/>
          </a:prstGeom>
        </p:spPr>
        <p:txBody>
          <a:bodyPr wrap="square">
            <a:spAutoFit/>
          </a:bodyPr>
          <a:lstStyle/>
          <a:p>
            <a:r>
              <a:rPr lang="en-US" altLang="zh-CN" sz="2000" dirty="0" smtClean="0">
                <a:solidFill>
                  <a:schemeClr val="bg1"/>
                </a:solidFill>
              </a:rPr>
              <a:t>4</a:t>
            </a:r>
            <a:r>
              <a:rPr lang="zh-CN" altLang="en-US" sz="2000" dirty="0" smtClean="0">
                <a:solidFill>
                  <a:schemeClr val="bg1"/>
                </a:solidFill>
              </a:rPr>
              <a:t>、网络</a:t>
            </a:r>
            <a:r>
              <a:rPr lang="zh-CN" altLang="en-US" sz="2000" dirty="0">
                <a:solidFill>
                  <a:schemeClr val="bg1"/>
                </a:solidFill>
              </a:rPr>
              <a:t>负载</a:t>
            </a:r>
            <a:r>
              <a:rPr lang="zh-CN" altLang="en-US" sz="2000" dirty="0" smtClean="0">
                <a:solidFill>
                  <a:schemeClr val="bg1"/>
                </a:solidFill>
              </a:rPr>
              <a:t>压力。</a:t>
            </a:r>
            <a:r>
              <a:rPr lang="zh-CN" altLang="en-US" sz="2000" dirty="0">
                <a:solidFill>
                  <a:schemeClr val="bg1"/>
                </a:solidFill>
              </a:rPr>
              <a:t>如果用户使用的网络出现问题，桌面虚拟化发布的应用程序不能运行</a:t>
            </a:r>
          </a:p>
        </p:txBody>
      </p:sp>
      <p:sp>
        <p:nvSpPr>
          <p:cNvPr id="23" name="矩形 22"/>
          <p:cNvSpPr/>
          <p:nvPr/>
        </p:nvSpPr>
        <p:spPr>
          <a:xfrm>
            <a:off x="401773" y="1935108"/>
            <a:ext cx="7773282" cy="400110"/>
          </a:xfrm>
          <a:prstGeom prst="rect">
            <a:avLst/>
          </a:prstGeom>
        </p:spPr>
        <p:txBody>
          <a:bodyPr wrap="none">
            <a:spAutoFit/>
          </a:bodyPr>
          <a:lstStyle/>
          <a:p>
            <a:r>
              <a:rPr lang="en-US" altLang="zh-CN" sz="2000" dirty="0" smtClean="0">
                <a:solidFill>
                  <a:schemeClr val="bg1"/>
                </a:solidFill>
              </a:rPr>
              <a:t>1</a:t>
            </a:r>
            <a:r>
              <a:rPr lang="zh-CN" altLang="en-US" sz="2000" dirty="0" smtClean="0">
                <a:solidFill>
                  <a:schemeClr val="bg1"/>
                </a:solidFill>
              </a:rPr>
              <a:t>、</a:t>
            </a:r>
            <a:r>
              <a:rPr lang="zh-CN" altLang="en-US" sz="2000" dirty="0">
                <a:solidFill>
                  <a:schemeClr val="bg1"/>
                </a:solidFill>
              </a:rPr>
              <a:t>集中管理</a:t>
            </a:r>
            <a:r>
              <a:rPr lang="zh-CN" altLang="en-US" sz="2000" dirty="0" smtClean="0">
                <a:solidFill>
                  <a:schemeClr val="bg1"/>
                </a:solidFill>
              </a:rPr>
              <a:t>问题。</a:t>
            </a:r>
            <a:r>
              <a:rPr lang="zh-CN" altLang="en-US" sz="2000" dirty="0">
                <a:solidFill>
                  <a:schemeClr val="bg1"/>
                </a:solidFill>
              </a:rPr>
              <a:t>虚拟化的服务器合并程度越高，此风险也越大</a:t>
            </a:r>
            <a:r>
              <a:rPr lang="zh-CN" altLang="en-US" sz="2000" dirty="0" smtClean="0">
                <a:solidFill>
                  <a:schemeClr val="bg1"/>
                </a:solidFill>
              </a:rPr>
              <a:t>。</a:t>
            </a:r>
            <a:endParaRPr lang="zh-CN" altLang="en-US" sz="2000" dirty="0">
              <a:solidFill>
                <a:schemeClr val="bg1"/>
              </a:solidFill>
            </a:endParaRPr>
          </a:p>
        </p:txBody>
      </p:sp>
      <p:sp>
        <p:nvSpPr>
          <p:cNvPr id="5" name="灯片编号占位符 4"/>
          <p:cNvSpPr>
            <a:spLocks noGrp="1"/>
          </p:cNvSpPr>
          <p:nvPr>
            <p:ph type="sldNum" sz="quarter" idx="4"/>
          </p:nvPr>
        </p:nvSpPr>
        <p:spPr/>
        <p:txBody>
          <a:bodyPr/>
          <a:lstStyle/>
          <a:p>
            <a:fld id="{CF730C6D-5BB4-4F63-9D16-9EBF769D35DB}" type="slidenum">
              <a:rPr lang="zh-CN" altLang="en-US" smtClean="0"/>
              <a:pPr/>
              <a:t>58</a:t>
            </a:fld>
            <a:endParaRPr lang="zh-CN" altLang="en-US" dirty="0"/>
          </a:p>
        </p:txBody>
      </p:sp>
    </p:spTree>
    <p:extLst>
      <p:ext uri="{BB962C8B-B14F-4D97-AF65-F5344CB8AC3E}">
        <p14:creationId xmlns:p14="http://schemas.microsoft.com/office/powerpoint/2010/main" val="1683754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7.5  </a:t>
            </a:r>
            <a:r>
              <a:rPr lang="zh-CN" altLang="en-US" sz="2400" b="1" spc="225">
                <a:solidFill>
                  <a:schemeClr val="bg1"/>
                </a:solidFill>
                <a:latin typeface="微软雅黑" panose="020B0503020204020204" pitchFamily="34" charset="-122"/>
                <a:ea typeface="微软雅黑" panose="020B0503020204020204" pitchFamily="34" charset="-122"/>
              </a:rPr>
              <a:t>桌面虚拟化</a:t>
            </a:r>
          </a:p>
        </p:txBody>
      </p:sp>
      <p:sp>
        <p:nvSpPr>
          <p:cNvPr id="7"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案例分析</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361984" y="1297072"/>
            <a:ext cx="5476627" cy="369332"/>
          </a:xfrm>
          <a:prstGeom prst="rect">
            <a:avLst/>
          </a:prstGeom>
        </p:spPr>
        <p:txBody>
          <a:bodyPr wrap="none">
            <a:spAutoFit/>
          </a:bodyPr>
          <a:lstStyle/>
          <a:p>
            <a:r>
              <a:rPr lang="en-US" altLang="zh-CN" b="1" dirty="0">
                <a:solidFill>
                  <a:schemeClr val="tx1">
                    <a:lumMod val="75000"/>
                    <a:lumOff val="25000"/>
                  </a:schemeClr>
                </a:solidFill>
              </a:rPr>
              <a:t>VMware </a:t>
            </a:r>
            <a:r>
              <a:rPr lang="en-US" altLang="zh-CN" b="1" dirty="0" smtClean="0">
                <a:solidFill>
                  <a:schemeClr val="tx1">
                    <a:lumMod val="75000"/>
                    <a:lumOff val="25000"/>
                  </a:schemeClr>
                </a:solidFill>
              </a:rPr>
              <a:t>View</a:t>
            </a:r>
            <a:r>
              <a:rPr lang="zh-CN" altLang="en-US" dirty="0" smtClean="0">
                <a:solidFill>
                  <a:schemeClr val="tx1">
                    <a:lumMod val="75000"/>
                    <a:lumOff val="25000"/>
                  </a:schemeClr>
                </a:solidFill>
              </a:rPr>
              <a:t>是桌面虚拟化产品，主要</a:t>
            </a:r>
            <a:r>
              <a:rPr lang="zh-CN" altLang="en-US" dirty="0">
                <a:solidFill>
                  <a:schemeClr val="tx1">
                    <a:lumMod val="75000"/>
                    <a:lumOff val="25000"/>
                  </a:schemeClr>
                </a:solidFill>
              </a:rPr>
              <a:t>部件如下：</a:t>
            </a:r>
          </a:p>
        </p:txBody>
      </p:sp>
      <p:sp>
        <p:nvSpPr>
          <p:cNvPr id="4" name="矩形 3"/>
          <p:cNvSpPr/>
          <p:nvPr/>
        </p:nvSpPr>
        <p:spPr>
          <a:xfrm>
            <a:off x="404048" y="1747107"/>
            <a:ext cx="8054152" cy="5240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View Connection Server</a:t>
            </a:r>
            <a:r>
              <a:rPr lang="zh-CN" altLang="en-US" dirty="0"/>
              <a:t>（</a:t>
            </a:r>
            <a:r>
              <a:rPr lang="en-US" altLang="zh-CN" dirty="0"/>
              <a:t> View</a:t>
            </a:r>
            <a:r>
              <a:rPr lang="zh-CN" altLang="en-US" dirty="0"/>
              <a:t>连接服务器）</a:t>
            </a:r>
          </a:p>
        </p:txBody>
      </p:sp>
      <p:sp>
        <p:nvSpPr>
          <p:cNvPr id="9" name="矩形 8"/>
          <p:cNvSpPr/>
          <p:nvPr/>
        </p:nvSpPr>
        <p:spPr>
          <a:xfrm>
            <a:off x="404048" y="2801852"/>
            <a:ext cx="8054151" cy="5240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View Manager Security Server</a:t>
            </a:r>
            <a:r>
              <a:rPr lang="zh-CN" altLang="en-US" dirty="0"/>
              <a:t>（</a:t>
            </a:r>
            <a:r>
              <a:rPr lang="en-US" altLang="zh-CN" dirty="0"/>
              <a:t>View</a:t>
            </a:r>
            <a:r>
              <a:rPr lang="zh-CN" altLang="en-US" dirty="0"/>
              <a:t>安全连接服务器）</a:t>
            </a:r>
          </a:p>
        </p:txBody>
      </p:sp>
      <p:sp>
        <p:nvSpPr>
          <p:cNvPr id="10" name="矩形 9"/>
          <p:cNvSpPr/>
          <p:nvPr/>
        </p:nvSpPr>
        <p:spPr>
          <a:xfrm>
            <a:off x="404048" y="3806371"/>
            <a:ext cx="8054151" cy="5240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View Administrator Interface</a:t>
            </a:r>
            <a:r>
              <a:rPr lang="zh-CN" altLang="en-US" dirty="0"/>
              <a:t>（</a:t>
            </a:r>
            <a:r>
              <a:rPr lang="en-US" altLang="zh-CN" dirty="0"/>
              <a:t> View</a:t>
            </a:r>
            <a:r>
              <a:rPr lang="zh-CN" altLang="en-US" dirty="0"/>
              <a:t>管理接口程序）</a:t>
            </a:r>
          </a:p>
        </p:txBody>
      </p:sp>
      <p:sp>
        <p:nvSpPr>
          <p:cNvPr id="11" name="矩形 10"/>
          <p:cNvSpPr/>
          <p:nvPr/>
        </p:nvSpPr>
        <p:spPr>
          <a:xfrm>
            <a:off x="352525" y="2351817"/>
            <a:ext cx="8105674" cy="369332"/>
          </a:xfrm>
          <a:prstGeom prst="rect">
            <a:avLst/>
          </a:prstGeom>
        </p:spPr>
        <p:txBody>
          <a:bodyPr wrap="square">
            <a:spAutoFit/>
          </a:bodyPr>
          <a:lstStyle/>
          <a:p>
            <a:r>
              <a:rPr lang="zh-CN" altLang="en-US" dirty="0">
                <a:solidFill>
                  <a:schemeClr val="tx1">
                    <a:lumMod val="75000"/>
                    <a:lumOff val="25000"/>
                  </a:schemeClr>
                </a:solidFill>
              </a:rPr>
              <a:t>接收到的远程桌面用户请求重定向到相应的虚拟桌面、物理桌面或终端服务器。</a:t>
            </a:r>
          </a:p>
        </p:txBody>
      </p:sp>
      <p:sp>
        <p:nvSpPr>
          <p:cNvPr id="12" name="矩形 11"/>
          <p:cNvSpPr/>
          <p:nvPr/>
        </p:nvSpPr>
        <p:spPr>
          <a:xfrm>
            <a:off x="346860" y="3368749"/>
            <a:ext cx="1107996" cy="369332"/>
          </a:xfrm>
          <a:prstGeom prst="rect">
            <a:avLst/>
          </a:prstGeom>
        </p:spPr>
        <p:txBody>
          <a:bodyPr wrap="square">
            <a:spAutoFit/>
          </a:bodyPr>
          <a:lstStyle/>
          <a:p>
            <a:r>
              <a:rPr lang="zh-CN" altLang="en-US">
                <a:solidFill>
                  <a:schemeClr val="tx1">
                    <a:lumMod val="75000"/>
                    <a:lumOff val="25000"/>
                  </a:schemeClr>
                </a:solidFill>
              </a:rPr>
              <a:t>可选组件</a:t>
            </a:r>
          </a:p>
        </p:txBody>
      </p:sp>
      <p:sp>
        <p:nvSpPr>
          <p:cNvPr id="13" name="矩形 12"/>
          <p:cNvSpPr/>
          <p:nvPr/>
        </p:nvSpPr>
        <p:spPr>
          <a:xfrm>
            <a:off x="361983" y="4419435"/>
            <a:ext cx="8096215" cy="369332"/>
          </a:xfrm>
          <a:prstGeom prst="rect">
            <a:avLst/>
          </a:prstGeom>
        </p:spPr>
        <p:txBody>
          <a:bodyPr wrap="square">
            <a:spAutoFit/>
          </a:bodyPr>
          <a:lstStyle/>
          <a:p>
            <a:r>
              <a:rPr lang="zh-CN" altLang="en-US" dirty="0">
                <a:solidFill>
                  <a:schemeClr val="tx1">
                    <a:lumMod val="75000"/>
                    <a:lumOff val="25000"/>
                  </a:schemeClr>
                </a:solidFill>
              </a:rPr>
              <a:t>用于配置</a:t>
            </a:r>
            <a:r>
              <a:rPr lang="en-US" altLang="zh-CN" dirty="0">
                <a:solidFill>
                  <a:schemeClr val="tx1">
                    <a:lumMod val="75000"/>
                    <a:lumOff val="25000"/>
                  </a:schemeClr>
                </a:solidFill>
              </a:rPr>
              <a:t>View Connection Server</a:t>
            </a:r>
            <a:r>
              <a:rPr lang="zh-CN" altLang="en-US" dirty="0">
                <a:solidFill>
                  <a:schemeClr val="tx1">
                    <a:lumMod val="75000"/>
                    <a:lumOff val="25000"/>
                  </a:schemeClr>
                </a:solidFill>
              </a:rPr>
              <a:t>、部署和管理虚拟桌面、控制用户身份验证。</a:t>
            </a:r>
          </a:p>
        </p:txBody>
      </p:sp>
      <p:sp>
        <p:nvSpPr>
          <p:cNvPr id="14" name="矩形 13"/>
          <p:cNvSpPr/>
          <p:nvPr/>
        </p:nvSpPr>
        <p:spPr>
          <a:xfrm>
            <a:off x="404048" y="4889794"/>
            <a:ext cx="8054152" cy="5240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View</a:t>
            </a:r>
            <a:r>
              <a:rPr lang="zh-CN" altLang="en-US"/>
              <a:t>代理</a:t>
            </a:r>
          </a:p>
        </p:txBody>
      </p:sp>
      <p:sp>
        <p:nvSpPr>
          <p:cNvPr id="15" name="矩形 14"/>
          <p:cNvSpPr/>
          <p:nvPr/>
        </p:nvSpPr>
        <p:spPr>
          <a:xfrm>
            <a:off x="352525" y="5494504"/>
            <a:ext cx="8105674" cy="646331"/>
          </a:xfrm>
          <a:prstGeom prst="rect">
            <a:avLst/>
          </a:prstGeom>
        </p:spPr>
        <p:txBody>
          <a:bodyPr wrap="square">
            <a:spAutoFit/>
          </a:bodyPr>
          <a:lstStyle/>
          <a:p>
            <a:r>
              <a:rPr lang="zh-CN" altLang="en-US" dirty="0">
                <a:solidFill>
                  <a:schemeClr val="tx1">
                    <a:lumMod val="75000"/>
                    <a:lumOff val="25000"/>
                  </a:schemeClr>
                </a:solidFill>
              </a:rPr>
              <a:t>安装在虚拟桌面依托</a:t>
            </a:r>
            <a:r>
              <a:rPr lang="zh-CN" altLang="en-US" dirty="0" smtClean="0">
                <a:solidFill>
                  <a:schemeClr val="tx1">
                    <a:lumMod val="75000"/>
                    <a:lumOff val="25000"/>
                  </a:schemeClr>
                </a:solidFill>
              </a:rPr>
              <a:t>的虚拟机</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或物理机、终端服务器</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上</a:t>
            </a:r>
            <a:r>
              <a:rPr lang="zh-CN" altLang="en-US" dirty="0">
                <a:solidFill>
                  <a:schemeClr val="tx1">
                    <a:lumMod val="75000"/>
                    <a:lumOff val="25000"/>
                  </a:schemeClr>
                </a:solidFill>
              </a:rPr>
              <a:t>，安装后提供服务，可由</a:t>
            </a:r>
            <a:r>
              <a:rPr lang="en-US" altLang="zh-CN" dirty="0">
                <a:solidFill>
                  <a:schemeClr val="tx1">
                    <a:lumMod val="75000"/>
                    <a:lumOff val="25000"/>
                  </a:schemeClr>
                </a:solidFill>
              </a:rPr>
              <a:t>View Manager Server</a:t>
            </a:r>
            <a:r>
              <a:rPr lang="zh-CN" altLang="en-US" dirty="0">
                <a:solidFill>
                  <a:schemeClr val="tx1">
                    <a:lumMod val="75000"/>
                    <a:lumOff val="25000"/>
                  </a:schemeClr>
                </a:solidFill>
              </a:rPr>
              <a:t>管理。</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pPr/>
              <a:t>59</a:t>
            </a:fld>
            <a:endParaRPr lang="zh-CN" altLang="en-US" dirty="0"/>
          </a:p>
        </p:txBody>
      </p:sp>
    </p:spTree>
    <p:extLst>
      <p:ext uri="{BB962C8B-B14F-4D97-AF65-F5344CB8AC3E}">
        <p14:creationId xmlns:p14="http://schemas.microsoft.com/office/powerpoint/2010/main" val="1721040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254816"/>
            <a:ext cx="3937296"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7.2  </a:t>
            </a:r>
            <a:r>
              <a:rPr lang="zh-CN" altLang="en-US" sz="3300" b="1" spc="225">
                <a:solidFill>
                  <a:srgbClr val="96C527"/>
                </a:solidFill>
                <a:latin typeface="微软雅黑" panose="020B0503020204020204" pitchFamily="34" charset="-122"/>
                <a:ea typeface="微软雅黑" panose="020B0503020204020204" pitchFamily="34" charset="-122"/>
              </a:rPr>
              <a:t>服务器虚拟化</a:t>
            </a:r>
          </a:p>
        </p:txBody>
      </p:sp>
      <p:sp>
        <p:nvSpPr>
          <p:cNvPr id="4" name="矩形 3"/>
          <p:cNvSpPr/>
          <p:nvPr/>
        </p:nvSpPr>
        <p:spPr>
          <a:xfrm>
            <a:off x="2494479" y="3073895"/>
            <a:ext cx="3834704" cy="415498"/>
          </a:xfrm>
          <a:prstGeom prst="rect">
            <a:avLst/>
          </a:prstGeom>
        </p:spPr>
        <p:txBody>
          <a:bodyPr wrap="none">
            <a:spAutoFit/>
          </a:bodyPr>
          <a:lstStyle/>
          <a:p>
            <a:r>
              <a:rPr lang="en-US" altLang="zh-CN" sz="2100" kern="500" spc="225">
                <a:solidFill>
                  <a:schemeClr val="bg1"/>
                </a:solidFill>
                <a:latin typeface="+mn-ea"/>
              </a:rPr>
              <a:t>7.2.1  </a:t>
            </a:r>
            <a:r>
              <a:rPr lang="zh-CN" altLang="en-US" sz="2100" kern="500" spc="225">
                <a:solidFill>
                  <a:schemeClr val="bg1"/>
                </a:solidFill>
                <a:latin typeface="+mn-ea"/>
              </a:rPr>
              <a:t>服务器虚拟化的层次</a:t>
            </a:r>
            <a:endParaRPr lang="zh-CN" altLang="en-US" sz="2100" kern="500" spc="225" dirty="0">
              <a:solidFill>
                <a:schemeClr val="bg1"/>
              </a:solidFill>
              <a:latin typeface="+mn-ea"/>
            </a:endParaRPr>
          </a:p>
        </p:txBody>
      </p:sp>
      <p:sp>
        <p:nvSpPr>
          <p:cNvPr id="7" name="矩形 6"/>
          <p:cNvSpPr/>
          <p:nvPr/>
        </p:nvSpPr>
        <p:spPr>
          <a:xfrm>
            <a:off x="2494479" y="3565562"/>
            <a:ext cx="4431021" cy="415498"/>
          </a:xfrm>
          <a:prstGeom prst="rect">
            <a:avLst/>
          </a:prstGeom>
        </p:spPr>
        <p:txBody>
          <a:bodyPr wrap="none">
            <a:spAutoFit/>
          </a:bodyPr>
          <a:lstStyle/>
          <a:p>
            <a:r>
              <a:rPr lang="en-US" altLang="zh-CN" sz="2100" kern="500" spc="225">
                <a:solidFill>
                  <a:schemeClr val="bg1"/>
                </a:solidFill>
                <a:latin typeface="+mn-ea"/>
              </a:rPr>
              <a:t>7.2.2  </a:t>
            </a:r>
            <a:r>
              <a:rPr lang="zh-CN" altLang="en-US" sz="2100" kern="500" spc="225">
                <a:solidFill>
                  <a:schemeClr val="bg1"/>
                </a:solidFill>
                <a:latin typeface="+mn-ea"/>
              </a:rPr>
              <a:t>服务器虚拟化的底层实现</a:t>
            </a:r>
            <a:endParaRPr lang="zh-CN" altLang="en-US" sz="2100" kern="500" spc="225" dirty="0">
              <a:solidFill>
                <a:schemeClr val="bg1"/>
              </a:solidFill>
              <a:latin typeface="+mn-ea"/>
            </a:endParaRPr>
          </a:p>
        </p:txBody>
      </p:sp>
      <p:sp>
        <p:nvSpPr>
          <p:cNvPr id="8" name="矩形 7"/>
          <p:cNvSpPr/>
          <p:nvPr/>
        </p:nvSpPr>
        <p:spPr>
          <a:xfrm>
            <a:off x="2494479" y="4057229"/>
            <a:ext cx="2642070" cy="415498"/>
          </a:xfrm>
          <a:prstGeom prst="rect">
            <a:avLst/>
          </a:prstGeom>
        </p:spPr>
        <p:txBody>
          <a:bodyPr wrap="none">
            <a:spAutoFit/>
          </a:bodyPr>
          <a:lstStyle/>
          <a:p>
            <a:r>
              <a:rPr lang="en-US" altLang="zh-CN" sz="2100" kern="500" spc="225">
                <a:solidFill>
                  <a:schemeClr val="bg1"/>
                </a:solidFill>
                <a:latin typeface="+mn-ea"/>
              </a:rPr>
              <a:t>7.2.3  </a:t>
            </a:r>
            <a:r>
              <a:rPr lang="zh-CN" altLang="en-US" sz="2100" kern="500" spc="225">
                <a:solidFill>
                  <a:schemeClr val="bg1"/>
                </a:solidFill>
                <a:latin typeface="+mn-ea"/>
              </a:rPr>
              <a:t>虚拟机迁移</a:t>
            </a:r>
            <a:endParaRPr lang="zh-CN" altLang="en-US" sz="2100" kern="500" spc="225" dirty="0">
              <a:solidFill>
                <a:schemeClr val="bg1"/>
              </a:solidFill>
              <a:latin typeface="+mn-ea"/>
            </a:endParaRPr>
          </a:p>
        </p:txBody>
      </p:sp>
      <p:sp>
        <p:nvSpPr>
          <p:cNvPr id="9" name="矩形 8"/>
          <p:cNvSpPr/>
          <p:nvPr/>
        </p:nvSpPr>
        <p:spPr>
          <a:xfrm>
            <a:off x="2494479" y="4548896"/>
            <a:ext cx="2343911" cy="415498"/>
          </a:xfrm>
          <a:prstGeom prst="rect">
            <a:avLst/>
          </a:prstGeom>
        </p:spPr>
        <p:txBody>
          <a:bodyPr wrap="none">
            <a:spAutoFit/>
          </a:bodyPr>
          <a:lstStyle/>
          <a:p>
            <a:r>
              <a:rPr lang="en-US" altLang="zh-CN" sz="2100" kern="500" spc="225">
                <a:solidFill>
                  <a:schemeClr val="bg1"/>
                </a:solidFill>
                <a:latin typeface="+mn-ea"/>
              </a:rPr>
              <a:t>7.2.4  </a:t>
            </a:r>
            <a:r>
              <a:rPr lang="zh-CN" altLang="en-US" sz="2100" kern="500" spc="225">
                <a:solidFill>
                  <a:schemeClr val="bg1"/>
                </a:solidFill>
                <a:latin typeface="+mn-ea"/>
              </a:rPr>
              <a:t>隔离技术</a:t>
            </a:r>
            <a:endParaRPr lang="zh-CN" altLang="en-US" sz="2100" kern="500" spc="225" dirty="0">
              <a:solidFill>
                <a:schemeClr val="bg1"/>
              </a:solidFill>
              <a:latin typeface="+mn-ea"/>
            </a:endParaRPr>
          </a:p>
        </p:txBody>
      </p:sp>
      <p:sp>
        <p:nvSpPr>
          <p:cNvPr id="10" name="矩形 9"/>
          <p:cNvSpPr/>
          <p:nvPr/>
        </p:nvSpPr>
        <p:spPr>
          <a:xfrm>
            <a:off x="2494479" y="5040563"/>
            <a:ext cx="2452916" cy="415498"/>
          </a:xfrm>
          <a:prstGeom prst="rect">
            <a:avLst/>
          </a:prstGeom>
        </p:spPr>
        <p:txBody>
          <a:bodyPr wrap="none">
            <a:spAutoFit/>
          </a:bodyPr>
          <a:lstStyle/>
          <a:p>
            <a:r>
              <a:rPr lang="en-US" altLang="zh-CN" sz="2100" kern="500" spc="225">
                <a:solidFill>
                  <a:schemeClr val="bg1"/>
                </a:solidFill>
                <a:latin typeface="+mn-ea"/>
              </a:rPr>
              <a:t>7.2.5  </a:t>
            </a:r>
            <a:r>
              <a:rPr lang="zh-CN" altLang="en-US" sz="2100" kern="500" spc="225">
                <a:solidFill>
                  <a:schemeClr val="bg1"/>
                </a:solidFill>
                <a:latin typeface="+mn-ea"/>
              </a:rPr>
              <a:t>案例分析 </a:t>
            </a:r>
            <a:endParaRPr lang="zh-CN" altLang="en-US" sz="2100" kern="500" spc="225" dirty="0">
              <a:solidFill>
                <a:schemeClr val="bg1"/>
              </a:solidFill>
              <a:latin typeface="+mn-ea"/>
            </a:endParaRPr>
          </a:p>
        </p:txBody>
      </p:sp>
    </p:spTree>
    <p:extLst>
      <p:ext uri="{BB962C8B-B14F-4D97-AF65-F5344CB8AC3E}">
        <p14:creationId xmlns:p14="http://schemas.microsoft.com/office/powerpoint/2010/main" val="5797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_1"/>
          <p:cNvSpPr/>
          <p:nvPr/>
        </p:nvSpPr>
        <p:spPr>
          <a:xfrm>
            <a:off x="199435" y="96020"/>
            <a:ext cx="266130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7.5  </a:t>
            </a:r>
            <a:r>
              <a:rPr lang="zh-CN" altLang="en-US" sz="2400" b="1" spc="225">
                <a:solidFill>
                  <a:schemeClr val="bg1"/>
                </a:solidFill>
                <a:latin typeface="微软雅黑" panose="020B0503020204020204" pitchFamily="34" charset="-122"/>
                <a:ea typeface="微软雅黑" panose="020B0503020204020204" pitchFamily="34" charset="-122"/>
              </a:rPr>
              <a:t>桌面虚拟化</a:t>
            </a:r>
          </a:p>
        </p:txBody>
      </p:sp>
      <p:sp>
        <p:nvSpPr>
          <p:cNvPr id="7"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案例分析</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404048" y="1490605"/>
            <a:ext cx="8054151" cy="5240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View Client</a:t>
            </a:r>
            <a:r>
              <a:rPr lang="zh-CN" altLang="en-US"/>
              <a:t>（</a:t>
            </a:r>
            <a:r>
              <a:rPr lang="en-US" altLang="zh-CN"/>
              <a:t>View</a:t>
            </a:r>
            <a:r>
              <a:rPr lang="zh-CN" altLang="en-US"/>
              <a:t>客户端程序）</a:t>
            </a:r>
          </a:p>
        </p:txBody>
      </p:sp>
      <p:sp>
        <p:nvSpPr>
          <p:cNvPr id="10" name="矩形 9"/>
          <p:cNvSpPr/>
          <p:nvPr/>
        </p:nvSpPr>
        <p:spPr>
          <a:xfrm>
            <a:off x="404048" y="2839057"/>
            <a:ext cx="8054151" cy="5240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View Client with Offline Desktop</a:t>
            </a:r>
            <a:r>
              <a:rPr lang="zh-CN" altLang="en-US" dirty="0"/>
              <a:t>（</a:t>
            </a:r>
            <a:r>
              <a:rPr lang="en-US" altLang="zh-CN" dirty="0"/>
              <a:t>View </a:t>
            </a:r>
            <a:r>
              <a:rPr lang="zh-CN" altLang="en-US" dirty="0"/>
              <a:t>客户端程序）</a:t>
            </a:r>
          </a:p>
        </p:txBody>
      </p:sp>
      <p:sp>
        <p:nvSpPr>
          <p:cNvPr id="12" name="矩形 11"/>
          <p:cNvSpPr/>
          <p:nvPr/>
        </p:nvSpPr>
        <p:spPr>
          <a:xfrm>
            <a:off x="346860" y="2057502"/>
            <a:ext cx="8111338" cy="646331"/>
          </a:xfrm>
          <a:prstGeom prst="rect">
            <a:avLst/>
          </a:prstGeom>
        </p:spPr>
        <p:txBody>
          <a:bodyPr wrap="square">
            <a:spAutoFit/>
          </a:bodyPr>
          <a:lstStyle/>
          <a:p>
            <a:r>
              <a:rPr lang="zh-CN" altLang="en-US" dirty="0">
                <a:solidFill>
                  <a:schemeClr val="tx1">
                    <a:lumMod val="75000"/>
                    <a:lumOff val="25000"/>
                  </a:schemeClr>
                </a:solidFill>
              </a:rPr>
              <a:t>安装在需要使用“虚拟桌面”的计算机上，通过它可以与</a:t>
            </a:r>
            <a:r>
              <a:rPr lang="en-US" altLang="zh-CN" dirty="0">
                <a:solidFill>
                  <a:schemeClr val="tx1">
                    <a:lumMod val="75000"/>
                    <a:lumOff val="25000"/>
                  </a:schemeClr>
                </a:solidFill>
              </a:rPr>
              <a:t>View Connection Server</a:t>
            </a:r>
            <a:r>
              <a:rPr lang="zh-CN" altLang="en-US" dirty="0">
                <a:solidFill>
                  <a:schemeClr val="tx1">
                    <a:lumMod val="75000"/>
                    <a:lumOff val="25000"/>
                  </a:schemeClr>
                </a:solidFill>
              </a:rPr>
              <a:t>通信，从而允许用户连接到虚拟桌面。</a:t>
            </a:r>
          </a:p>
        </p:txBody>
      </p:sp>
      <p:sp>
        <p:nvSpPr>
          <p:cNvPr id="13" name="矩形 12"/>
          <p:cNvSpPr/>
          <p:nvPr/>
        </p:nvSpPr>
        <p:spPr>
          <a:xfrm>
            <a:off x="361983" y="3452121"/>
            <a:ext cx="8096215" cy="646331"/>
          </a:xfrm>
          <a:prstGeom prst="rect">
            <a:avLst/>
          </a:prstGeom>
        </p:spPr>
        <p:txBody>
          <a:bodyPr wrap="square">
            <a:spAutoFit/>
          </a:bodyPr>
          <a:lstStyle/>
          <a:p>
            <a:r>
              <a:rPr lang="zh-CN" altLang="en-US" dirty="0">
                <a:solidFill>
                  <a:schemeClr val="tx1">
                    <a:lumMod val="75000"/>
                    <a:lumOff val="25000"/>
                  </a:schemeClr>
                </a:solidFill>
              </a:rPr>
              <a:t>支持</a:t>
            </a:r>
            <a:r>
              <a:rPr lang="en-US" altLang="zh-CN" dirty="0">
                <a:solidFill>
                  <a:schemeClr val="tx1">
                    <a:lumMod val="75000"/>
                    <a:lumOff val="25000"/>
                  </a:schemeClr>
                </a:solidFill>
              </a:rPr>
              <a:t>View</a:t>
            </a:r>
            <a:r>
              <a:rPr lang="zh-CN" altLang="en-US" dirty="0">
                <a:solidFill>
                  <a:schemeClr val="tx1">
                    <a:lumMod val="75000"/>
                    <a:lumOff val="25000"/>
                  </a:schemeClr>
                </a:solidFill>
              </a:rPr>
              <a:t>脱机桌面，可以让用户“下载”</a:t>
            </a:r>
            <a:r>
              <a:rPr lang="en-US" altLang="zh-CN" dirty="0">
                <a:solidFill>
                  <a:schemeClr val="tx1">
                    <a:lumMod val="75000"/>
                    <a:lumOff val="25000"/>
                  </a:schemeClr>
                </a:solidFill>
              </a:rPr>
              <a:t>vSphere Server</a:t>
            </a:r>
            <a:r>
              <a:rPr lang="zh-CN" altLang="en-US" dirty="0">
                <a:solidFill>
                  <a:schemeClr val="tx1">
                    <a:lumMod val="75000"/>
                    <a:lumOff val="25000"/>
                  </a:schemeClr>
                </a:solidFill>
              </a:rPr>
              <a:t>中的虚拟机到“本地”运行。</a:t>
            </a:r>
          </a:p>
        </p:txBody>
      </p:sp>
      <p:sp>
        <p:nvSpPr>
          <p:cNvPr id="14" name="矩形 13"/>
          <p:cNvSpPr/>
          <p:nvPr/>
        </p:nvSpPr>
        <p:spPr>
          <a:xfrm>
            <a:off x="404048" y="4187509"/>
            <a:ext cx="8054151" cy="5240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View Composer</a:t>
            </a:r>
            <a:endParaRPr lang="zh-CN" altLang="en-US" dirty="0"/>
          </a:p>
        </p:txBody>
      </p:sp>
      <p:sp>
        <p:nvSpPr>
          <p:cNvPr id="15" name="矩形 14"/>
          <p:cNvSpPr/>
          <p:nvPr/>
        </p:nvSpPr>
        <p:spPr>
          <a:xfrm>
            <a:off x="346860" y="4754406"/>
            <a:ext cx="8111338" cy="646331"/>
          </a:xfrm>
          <a:prstGeom prst="rect">
            <a:avLst/>
          </a:prstGeom>
        </p:spPr>
        <p:txBody>
          <a:bodyPr wrap="square">
            <a:spAutoFit/>
          </a:bodyPr>
          <a:lstStyle/>
          <a:p>
            <a:r>
              <a:rPr lang="zh-CN" altLang="en-US" dirty="0">
                <a:solidFill>
                  <a:schemeClr val="tx1">
                    <a:lumMod val="75000"/>
                    <a:lumOff val="25000"/>
                  </a:schemeClr>
                </a:solidFill>
              </a:rPr>
              <a:t>安装在</a:t>
            </a:r>
            <a:r>
              <a:rPr lang="en-US" altLang="zh-CN" dirty="0" err="1">
                <a:solidFill>
                  <a:schemeClr val="tx1">
                    <a:lumMod val="75000"/>
                    <a:lumOff val="25000"/>
                  </a:schemeClr>
                </a:solidFill>
              </a:rPr>
              <a:t>vCenter</a:t>
            </a:r>
            <a:r>
              <a:rPr lang="en-US" altLang="zh-CN" dirty="0">
                <a:solidFill>
                  <a:schemeClr val="tx1">
                    <a:lumMod val="75000"/>
                    <a:lumOff val="25000"/>
                  </a:schemeClr>
                </a:solidFill>
              </a:rPr>
              <a:t> Server</a:t>
            </a:r>
            <a:r>
              <a:rPr lang="zh-CN" altLang="en-US" dirty="0">
                <a:solidFill>
                  <a:schemeClr val="tx1">
                    <a:lumMod val="75000"/>
                    <a:lumOff val="25000"/>
                  </a:schemeClr>
                </a:solidFill>
              </a:rPr>
              <a:t>上的软件服务，可以通过</a:t>
            </a:r>
            <a:r>
              <a:rPr lang="en-US" altLang="zh-CN" dirty="0">
                <a:solidFill>
                  <a:schemeClr val="tx1">
                    <a:lumMod val="75000"/>
                    <a:lumOff val="25000"/>
                  </a:schemeClr>
                </a:solidFill>
              </a:rPr>
              <a:t>View Manager</a:t>
            </a:r>
            <a:r>
              <a:rPr lang="zh-CN" altLang="en-US" dirty="0">
                <a:solidFill>
                  <a:schemeClr val="tx1">
                    <a:lumMod val="75000"/>
                    <a:lumOff val="25000"/>
                  </a:schemeClr>
                </a:solidFill>
              </a:rPr>
              <a:t>使用“克隆链接”的虚拟机</a:t>
            </a: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60</a:t>
            </a:fld>
            <a:endParaRPr lang="zh-CN" altLang="en-US" dirty="0"/>
          </a:p>
        </p:txBody>
      </p:sp>
    </p:spTree>
    <p:extLst>
      <p:ext uri="{BB962C8B-B14F-4D97-AF65-F5344CB8AC3E}">
        <p14:creationId xmlns:p14="http://schemas.microsoft.com/office/powerpoint/2010/main" val="3560858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4073" y="2234060"/>
            <a:ext cx="8460657" cy="3000821"/>
          </a:xfrm>
          <a:prstGeom prst="rect">
            <a:avLst/>
          </a:prstGeom>
        </p:spPr>
        <p:txBody>
          <a:bodyPr wrap="square">
            <a:spAutoFit/>
          </a:bodyPr>
          <a:lstStyle/>
          <a:p>
            <a:pPr>
              <a:lnSpc>
                <a:spcPct val="150000"/>
              </a:lnSpc>
            </a:pPr>
            <a:r>
              <a:rPr lang="en-US" altLang="zh-CN" sz="2100" spc="225" dirty="0">
                <a:solidFill>
                  <a:prstClr val="white"/>
                </a:solidFill>
              </a:rPr>
              <a:t>1</a:t>
            </a:r>
            <a:r>
              <a:rPr lang="zh-CN" altLang="en-US" sz="2100" spc="225" dirty="0">
                <a:solidFill>
                  <a:prstClr val="white"/>
                </a:solidFill>
              </a:rPr>
              <a:t>．虚拟化技术在云计算中的哪些地方发挥了关键作用</a:t>
            </a:r>
            <a:r>
              <a:rPr lang="zh-CN" altLang="en-US" sz="2100" spc="225" dirty="0" smtClean="0">
                <a:solidFill>
                  <a:prstClr val="white"/>
                </a:solidFill>
              </a:rPr>
              <a:t>？</a:t>
            </a:r>
            <a:r>
              <a:rPr lang="en-US" altLang="zh-CN" sz="2100" spc="225" dirty="0" smtClean="0">
                <a:solidFill>
                  <a:srgbClr val="FF0000"/>
                </a:solidFill>
              </a:rPr>
              <a:t>P250</a:t>
            </a:r>
            <a:endParaRPr lang="zh-CN" altLang="en-US" sz="2100" spc="225" dirty="0">
              <a:solidFill>
                <a:prstClr val="white"/>
              </a:solidFill>
            </a:endParaRPr>
          </a:p>
          <a:p>
            <a:pPr>
              <a:lnSpc>
                <a:spcPct val="150000"/>
              </a:lnSpc>
            </a:pPr>
            <a:r>
              <a:rPr lang="en-US" altLang="zh-CN" sz="2100" spc="225" dirty="0">
                <a:solidFill>
                  <a:prstClr val="white"/>
                </a:solidFill>
              </a:rPr>
              <a:t>2</a:t>
            </a:r>
            <a:r>
              <a:rPr lang="zh-CN" altLang="en-US" sz="2100" spc="225" dirty="0">
                <a:solidFill>
                  <a:prstClr val="white"/>
                </a:solidFill>
              </a:rPr>
              <a:t>．比较</a:t>
            </a:r>
            <a:r>
              <a:rPr lang="en-US" altLang="zh-CN" sz="2100" spc="225" dirty="0">
                <a:solidFill>
                  <a:prstClr val="white"/>
                </a:solidFill>
              </a:rPr>
              <a:t>VMware</a:t>
            </a:r>
            <a:r>
              <a:rPr lang="zh-CN" altLang="en-US" sz="2100" spc="225" dirty="0">
                <a:solidFill>
                  <a:prstClr val="white"/>
                </a:solidFill>
              </a:rPr>
              <a:t>、</a:t>
            </a:r>
            <a:r>
              <a:rPr lang="en-US" altLang="zh-CN" sz="2100" spc="225" dirty="0" err="1">
                <a:solidFill>
                  <a:prstClr val="white"/>
                </a:solidFill>
              </a:rPr>
              <a:t>Xen</a:t>
            </a:r>
            <a:r>
              <a:rPr lang="zh-CN" altLang="en-US" sz="2100" spc="225" dirty="0">
                <a:solidFill>
                  <a:prstClr val="white"/>
                </a:solidFill>
              </a:rPr>
              <a:t>等虚拟化产品的关键技术，以及对云计算技术提供的支持</a:t>
            </a:r>
            <a:r>
              <a:rPr lang="zh-CN" altLang="en-US" sz="2100" spc="225" dirty="0" smtClean="0">
                <a:solidFill>
                  <a:prstClr val="white"/>
                </a:solidFill>
              </a:rPr>
              <a:t>。</a:t>
            </a:r>
            <a:r>
              <a:rPr lang="en-US" altLang="zh-CN" sz="2100" spc="225" dirty="0" smtClean="0">
                <a:solidFill>
                  <a:srgbClr val="FF0000"/>
                </a:solidFill>
              </a:rPr>
              <a:t>P263</a:t>
            </a:r>
            <a:endParaRPr lang="zh-CN" altLang="en-US" sz="2100" spc="225" dirty="0">
              <a:solidFill>
                <a:prstClr val="white"/>
              </a:solidFill>
            </a:endParaRPr>
          </a:p>
          <a:p>
            <a:pPr>
              <a:lnSpc>
                <a:spcPct val="150000"/>
              </a:lnSpc>
            </a:pPr>
            <a:r>
              <a:rPr lang="en-US" altLang="zh-CN" sz="2100" spc="225" dirty="0">
                <a:solidFill>
                  <a:prstClr val="white"/>
                </a:solidFill>
              </a:rPr>
              <a:t>3</a:t>
            </a:r>
            <a:r>
              <a:rPr lang="zh-CN" altLang="en-US" sz="2100" spc="225" dirty="0">
                <a:solidFill>
                  <a:prstClr val="white"/>
                </a:solidFill>
              </a:rPr>
              <a:t>．服务器虚拟化、存储虚拟化和网络虚拟化都有哪些实现方式</a:t>
            </a:r>
            <a:r>
              <a:rPr lang="zh-CN" altLang="en-US" sz="2100" spc="225" dirty="0" smtClean="0">
                <a:solidFill>
                  <a:prstClr val="white"/>
                </a:solidFill>
              </a:rPr>
              <a:t>？</a:t>
            </a:r>
            <a:r>
              <a:rPr lang="en-US" altLang="zh-CN" sz="2100" spc="225" dirty="0" smtClean="0">
                <a:solidFill>
                  <a:srgbClr val="FF0000"/>
                </a:solidFill>
              </a:rPr>
              <a:t>P251-262</a:t>
            </a:r>
            <a:endParaRPr lang="zh-CN" altLang="en-US" sz="2100" spc="225" dirty="0">
              <a:solidFill>
                <a:prstClr val="white"/>
              </a:solidFill>
            </a:endParaRPr>
          </a:p>
          <a:p>
            <a:pPr>
              <a:lnSpc>
                <a:spcPct val="150000"/>
              </a:lnSpc>
            </a:pPr>
            <a:r>
              <a:rPr lang="en-US" altLang="zh-CN" sz="2100" spc="225" dirty="0">
                <a:solidFill>
                  <a:prstClr val="white"/>
                </a:solidFill>
              </a:rPr>
              <a:t>4</a:t>
            </a:r>
            <a:r>
              <a:rPr lang="zh-CN" altLang="en-US" sz="2100" spc="225" dirty="0">
                <a:solidFill>
                  <a:prstClr val="white"/>
                </a:solidFill>
              </a:rPr>
              <a:t>．讨论桌面虚拟化的实现和作用</a:t>
            </a:r>
            <a:r>
              <a:rPr lang="zh-CN" altLang="en-US" sz="2100" spc="225" dirty="0" smtClean="0">
                <a:solidFill>
                  <a:prstClr val="white"/>
                </a:solidFill>
              </a:rPr>
              <a:t>。</a:t>
            </a:r>
            <a:r>
              <a:rPr lang="en-US" altLang="zh-CN" sz="2100" spc="225" dirty="0" smtClean="0">
                <a:solidFill>
                  <a:srgbClr val="FF0000"/>
                </a:solidFill>
              </a:rPr>
              <a:t>P265</a:t>
            </a:r>
            <a:endParaRPr lang="zh-CN" altLang="en-US" sz="2100" spc="225" dirty="0">
              <a:solidFill>
                <a:prstClr val="white"/>
              </a:solidFill>
            </a:endParaRPr>
          </a:p>
        </p:txBody>
      </p:sp>
      <p:sp>
        <p:nvSpPr>
          <p:cNvPr id="5" name="矩形 4"/>
          <p:cNvSpPr/>
          <p:nvPr/>
        </p:nvSpPr>
        <p:spPr>
          <a:xfrm>
            <a:off x="564072" y="1258727"/>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861054"/>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073" y="1943049"/>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6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a:t>
            </a:fld>
            <a:endParaRPr lang="zh-CN" altLang="en-US" dirty="0"/>
          </a:p>
        </p:txBody>
      </p:sp>
      <p:sp>
        <p:nvSpPr>
          <p:cNvPr id="13"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19" name="AutoShape 8">
            <a:extLst>
              <a:ext uri="{FF2B5EF4-FFF2-40B4-BE49-F238E27FC236}">
                <a16:creationId xmlns:a16="http://schemas.microsoft.com/office/drawing/2014/main" id="{0DB8AC0D-21F8-4FB6-ACF7-57310939E3AC}"/>
              </a:ext>
            </a:extLst>
          </p:cNvPr>
          <p:cNvSpPr>
            <a:spLocks noChangeArrowheads="1"/>
          </p:cNvSpPr>
          <p:nvPr/>
        </p:nvSpPr>
        <p:spPr bwMode="gray">
          <a:xfrm>
            <a:off x="874817" y="906666"/>
            <a:ext cx="7874370" cy="668180"/>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wrap="none" anchor="ctr"/>
          <a:lstStyle/>
          <a:p>
            <a:pPr fontAlgn="auto">
              <a:spcBef>
                <a:spcPts val="0"/>
              </a:spcBef>
              <a:spcAft>
                <a:spcPts val="0"/>
              </a:spcAft>
              <a:defRPr/>
            </a:pPr>
            <a:r>
              <a:rPr lang="zh-CN" altLang="en-US" b="1" kern="0" dirty="0">
                <a:solidFill>
                  <a:sysClr val="windowText" lastClr="000000"/>
                </a:solidFill>
                <a:latin typeface="华文细黑"/>
                <a:ea typeface="华文细黑"/>
              </a:rPr>
              <a:t>服务器虚拟化</a:t>
            </a:r>
            <a:r>
              <a:rPr lang="zh-CN" altLang="en-US" kern="0" dirty="0">
                <a:solidFill>
                  <a:sysClr val="windowText" lastClr="000000"/>
                </a:solidFill>
                <a:latin typeface="华文细黑"/>
                <a:ea typeface="华文细黑"/>
              </a:rPr>
              <a:t>是将一个或者多个物理服务器虚拟成多个逻辑上的服务器，</a:t>
            </a:r>
            <a:endParaRPr lang="en-US" altLang="zh-CN" kern="0" dirty="0">
              <a:solidFill>
                <a:sysClr val="windowText" lastClr="000000"/>
              </a:solidFill>
              <a:latin typeface="华文细黑"/>
              <a:ea typeface="华文细黑"/>
            </a:endParaRPr>
          </a:p>
          <a:p>
            <a:pPr fontAlgn="auto">
              <a:spcBef>
                <a:spcPts val="0"/>
              </a:spcBef>
              <a:spcAft>
                <a:spcPts val="0"/>
              </a:spcAft>
              <a:defRPr/>
            </a:pPr>
            <a:r>
              <a:rPr lang="zh-CN" altLang="en-US" kern="0" dirty="0">
                <a:solidFill>
                  <a:sysClr val="windowText" lastClr="000000"/>
                </a:solidFill>
                <a:latin typeface="华文细黑"/>
                <a:ea typeface="华文细黑"/>
              </a:rPr>
              <a:t>集中管理，能跨越物理平台而不受物理平台的限制。</a:t>
            </a:r>
          </a:p>
        </p:txBody>
      </p:sp>
      <p:grpSp>
        <p:nvGrpSpPr>
          <p:cNvPr id="20" name="组合 17">
            <a:extLst>
              <a:ext uri="{FF2B5EF4-FFF2-40B4-BE49-F238E27FC236}">
                <a16:creationId xmlns:a16="http://schemas.microsoft.com/office/drawing/2014/main" id="{4F3F3D1C-41B9-46FB-833C-0102052063A7}"/>
              </a:ext>
            </a:extLst>
          </p:cNvPr>
          <p:cNvGrpSpPr>
            <a:grpSpLocks/>
          </p:cNvGrpSpPr>
          <p:nvPr/>
        </p:nvGrpSpPr>
        <p:grpSpPr bwMode="auto">
          <a:xfrm>
            <a:off x="874817" y="1868589"/>
            <a:ext cx="7165975" cy="4103688"/>
            <a:chOff x="4067944" y="1340768"/>
            <a:chExt cx="4356484" cy="2160240"/>
          </a:xfrm>
        </p:grpSpPr>
        <p:sp>
          <p:nvSpPr>
            <p:cNvPr id="21" name="圆角矩形 5">
              <a:extLst>
                <a:ext uri="{FF2B5EF4-FFF2-40B4-BE49-F238E27FC236}">
                  <a16:creationId xmlns:a16="http://schemas.microsoft.com/office/drawing/2014/main" id="{85C249BF-5BAB-4DA7-9AAB-E790A105B079}"/>
                </a:ext>
              </a:extLst>
            </p:cNvPr>
            <p:cNvSpPr/>
            <p:nvPr/>
          </p:nvSpPr>
          <p:spPr bwMode="auto">
            <a:xfrm>
              <a:off x="4067944" y="1340768"/>
              <a:ext cx="4356484" cy="216024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zh-CN" altLang="en-US" dirty="0">
                <a:solidFill>
                  <a:srgbClr val="000000"/>
                </a:solidFill>
                <a:ea typeface="宋体" pitchFamily="2" charset="-122"/>
              </a:endParaRPr>
            </a:p>
          </p:txBody>
        </p:sp>
        <p:sp>
          <p:nvSpPr>
            <p:cNvPr id="22" name="圆角矩形 7">
              <a:extLst>
                <a:ext uri="{FF2B5EF4-FFF2-40B4-BE49-F238E27FC236}">
                  <a16:creationId xmlns:a16="http://schemas.microsoft.com/office/drawing/2014/main" id="{89E641D1-ECC8-44F9-8499-8918F799F9E7}"/>
                </a:ext>
              </a:extLst>
            </p:cNvPr>
            <p:cNvSpPr>
              <a:spLocks noChangeArrowheads="1"/>
            </p:cNvSpPr>
            <p:nvPr/>
          </p:nvSpPr>
          <p:spPr bwMode="auto">
            <a:xfrm>
              <a:off x="4175956" y="1414055"/>
              <a:ext cx="1404156" cy="2016224"/>
            </a:xfrm>
            <a:prstGeom prst="roundRect">
              <a:avLst>
                <a:gd name="adj" fmla="val 16667"/>
              </a:avLst>
            </a:prstGeom>
            <a:solidFill>
              <a:schemeClr val="accent1"/>
            </a:solidFill>
            <a:ln w="9525" algn="ctr">
              <a:solidFill>
                <a:schemeClr val="tx1"/>
              </a:solidFill>
              <a:round/>
              <a:headEnd/>
              <a:tailEnd/>
            </a:ln>
          </p:spPr>
          <p:txBody>
            <a:bodyPr/>
            <a:lstStyle/>
            <a:p>
              <a:pPr algn="ctr"/>
              <a:r>
                <a:rPr lang="zh-CN" altLang="en-US" sz="1600" b="1">
                  <a:solidFill>
                    <a:srgbClr val="FF0000"/>
                  </a:solidFill>
                </a:rPr>
                <a:t>物理机</a:t>
              </a:r>
            </a:p>
          </p:txBody>
        </p:sp>
        <p:sp>
          <p:nvSpPr>
            <p:cNvPr id="23" name="圆角矩形 8">
              <a:extLst>
                <a:ext uri="{FF2B5EF4-FFF2-40B4-BE49-F238E27FC236}">
                  <a16:creationId xmlns:a16="http://schemas.microsoft.com/office/drawing/2014/main" id="{26A4AADE-F91B-49A6-B2B4-33DB5F89C028}"/>
                </a:ext>
              </a:extLst>
            </p:cNvPr>
            <p:cNvSpPr>
              <a:spLocks noChangeArrowheads="1"/>
            </p:cNvSpPr>
            <p:nvPr/>
          </p:nvSpPr>
          <p:spPr bwMode="auto">
            <a:xfrm>
              <a:off x="5724128" y="1412776"/>
              <a:ext cx="2592288" cy="2016224"/>
            </a:xfrm>
            <a:prstGeom prst="roundRect">
              <a:avLst>
                <a:gd name="adj" fmla="val 16667"/>
              </a:avLst>
            </a:prstGeom>
            <a:solidFill>
              <a:schemeClr val="accent1"/>
            </a:solidFill>
            <a:ln w="9525" algn="ctr">
              <a:solidFill>
                <a:schemeClr val="tx1"/>
              </a:solidFill>
              <a:round/>
              <a:headEnd/>
              <a:tailEnd/>
            </a:ln>
          </p:spPr>
          <p:txBody>
            <a:bodyPr/>
            <a:lstStyle/>
            <a:p>
              <a:pPr algn="ctr"/>
              <a:r>
                <a:rPr lang="zh-CN" altLang="en-US" sz="1600" b="1">
                  <a:solidFill>
                    <a:srgbClr val="FF0000"/>
                  </a:solidFill>
                </a:rPr>
                <a:t>虚拟机</a:t>
              </a:r>
            </a:p>
          </p:txBody>
        </p:sp>
        <p:sp>
          <p:nvSpPr>
            <p:cNvPr id="24" name="矩形 23">
              <a:extLst>
                <a:ext uri="{FF2B5EF4-FFF2-40B4-BE49-F238E27FC236}">
                  <a16:creationId xmlns:a16="http://schemas.microsoft.com/office/drawing/2014/main" id="{D2462500-7F71-4A69-AC0B-AA154DF8FCA6}"/>
                </a:ext>
              </a:extLst>
            </p:cNvPr>
            <p:cNvSpPr/>
            <p:nvPr/>
          </p:nvSpPr>
          <p:spPr bwMode="auto">
            <a:xfrm>
              <a:off x="4369057" y="2964500"/>
              <a:ext cx="1008535" cy="358508"/>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a:lstStyle/>
            <a:p>
              <a:pPr algn="ctr">
                <a:defRPr/>
              </a:pPr>
              <a:r>
                <a:rPr lang="zh-CN" altLang="en-US" sz="1600" dirty="0">
                  <a:solidFill>
                    <a:srgbClr val="000000"/>
                  </a:solidFill>
                </a:rPr>
                <a:t>硬件</a:t>
              </a:r>
              <a:endParaRPr lang="en-US" altLang="zh-CN" sz="1600" dirty="0">
                <a:solidFill>
                  <a:srgbClr val="000000"/>
                </a:solidFill>
              </a:endParaRPr>
            </a:p>
            <a:p>
              <a:pPr algn="ctr">
                <a:defRPr/>
              </a:pPr>
              <a:r>
                <a:rPr lang="en-US" altLang="zh-CN" sz="1600" dirty="0">
                  <a:solidFill>
                    <a:srgbClr val="000000"/>
                  </a:solidFill>
                </a:rPr>
                <a:t>Host Machine</a:t>
              </a:r>
              <a:endParaRPr lang="zh-CN" altLang="en-US" sz="1600" dirty="0">
                <a:solidFill>
                  <a:srgbClr val="000000"/>
                </a:solidFill>
              </a:endParaRPr>
            </a:p>
          </p:txBody>
        </p:sp>
        <p:sp>
          <p:nvSpPr>
            <p:cNvPr id="25" name="矩形 10">
              <a:extLst>
                <a:ext uri="{FF2B5EF4-FFF2-40B4-BE49-F238E27FC236}">
                  <a16:creationId xmlns:a16="http://schemas.microsoft.com/office/drawing/2014/main" id="{C34896E9-8D06-4BCC-B872-9CF4305698DA}"/>
                </a:ext>
              </a:extLst>
            </p:cNvPr>
            <p:cNvSpPr>
              <a:spLocks noChangeArrowheads="1"/>
            </p:cNvSpPr>
            <p:nvPr/>
          </p:nvSpPr>
          <p:spPr bwMode="auto">
            <a:xfrm>
              <a:off x="4368830" y="2567526"/>
              <a:ext cx="1008112" cy="360040"/>
            </a:xfrm>
            <a:prstGeom prst="rect">
              <a:avLst/>
            </a:prstGeom>
            <a:solidFill>
              <a:srgbClr val="FFFF00"/>
            </a:solidFill>
            <a:ln w="9525" algn="ctr">
              <a:solidFill>
                <a:schemeClr val="tx1"/>
              </a:solidFill>
              <a:round/>
              <a:headEnd/>
              <a:tailEnd/>
            </a:ln>
          </p:spPr>
          <p:txBody>
            <a:bodyPr/>
            <a:lstStyle/>
            <a:p>
              <a:pPr algn="ctr"/>
              <a:r>
                <a:rPr lang="zh-CN" altLang="en-US" sz="1600">
                  <a:solidFill>
                    <a:srgbClr val="000000"/>
                  </a:solidFill>
                </a:rPr>
                <a:t>操作系统</a:t>
              </a:r>
              <a:endParaRPr lang="en-US" altLang="zh-CN" sz="1600">
                <a:solidFill>
                  <a:srgbClr val="000000"/>
                </a:solidFill>
              </a:endParaRPr>
            </a:p>
            <a:p>
              <a:pPr algn="ctr"/>
              <a:r>
                <a:rPr lang="en-US" altLang="zh-CN" sz="1600">
                  <a:solidFill>
                    <a:srgbClr val="000000"/>
                  </a:solidFill>
                </a:rPr>
                <a:t>Host OS</a:t>
              </a:r>
              <a:endParaRPr lang="zh-CN" altLang="en-US" sz="1600">
                <a:solidFill>
                  <a:srgbClr val="000000"/>
                </a:solidFill>
              </a:endParaRPr>
            </a:p>
          </p:txBody>
        </p:sp>
        <p:sp>
          <p:nvSpPr>
            <p:cNvPr id="26" name="矩形 25">
              <a:extLst>
                <a:ext uri="{FF2B5EF4-FFF2-40B4-BE49-F238E27FC236}">
                  <a16:creationId xmlns:a16="http://schemas.microsoft.com/office/drawing/2014/main" id="{D5239A7C-0AE8-43DA-97AC-B683DDF0B3EA}"/>
                </a:ext>
              </a:extLst>
            </p:cNvPr>
            <p:cNvSpPr/>
            <p:nvPr/>
          </p:nvSpPr>
          <p:spPr bwMode="auto">
            <a:xfrm>
              <a:off x="5940248" y="2998762"/>
              <a:ext cx="2196579" cy="359344"/>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a:lstStyle/>
            <a:p>
              <a:pPr algn="ctr">
                <a:defRPr/>
              </a:pPr>
              <a:r>
                <a:rPr lang="zh-CN" altLang="en-US" sz="1600" dirty="0">
                  <a:solidFill>
                    <a:srgbClr val="000000"/>
                  </a:solidFill>
                </a:rPr>
                <a:t>硬件</a:t>
              </a:r>
              <a:endParaRPr lang="en-US" altLang="zh-CN" sz="1600" dirty="0">
                <a:solidFill>
                  <a:srgbClr val="000000"/>
                </a:solidFill>
              </a:endParaRPr>
            </a:p>
            <a:p>
              <a:pPr algn="ctr">
                <a:defRPr/>
              </a:pPr>
              <a:r>
                <a:rPr lang="en-US" altLang="zh-CN" sz="1600" dirty="0">
                  <a:solidFill>
                    <a:srgbClr val="000000"/>
                  </a:solidFill>
                </a:rPr>
                <a:t>Host Machine</a:t>
              </a:r>
              <a:endParaRPr lang="zh-CN" altLang="en-US" sz="1600" dirty="0">
                <a:solidFill>
                  <a:srgbClr val="000000"/>
                </a:solidFill>
              </a:endParaRPr>
            </a:p>
          </p:txBody>
        </p:sp>
        <p:sp>
          <p:nvSpPr>
            <p:cNvPr id="27" name="矩形 12">
              <a:extLst>
                <a:ext uri="{FF2B5EF4-FFF2-40B4-BE49-F238E27FC236}">
                  <a16:creationId xmlns:a16="http://schemas.microsoft.com/office/drawing/2014/main" id="{5AA080B6-4BB7-4DD7-BB41-B42A55722A7C}"/>
                </a:ext>
              </a:extLst>
            </p:cNvPr>
            <p:cNvSpPr>
              <a:spLocks noChangeArrowheads="1"/>
            </p:cNvSpPr>
            <p:nvPr/>
          </p:nvSpPr>
          <p:spPr bwMode="auto">
            <a:xfrm>
              <a:off x="5940152" y="2602251"/>
              <a:ext cx="2196244" cy="360040"/>
            </a:xfrm>
            <a:prstGeom prst="rect">
              <a:avLst/>
            </a:prstGeom>
            <a:solidFill>
              <a:srgbClr val="EE0000"/>
            </a:solidFill>
            <a:ln w="9525" algn="ctr">
              <a:solidFill>
                <a:schemeClr val="tx1"/>
              </a:solidFill>
              <a:round/>
              <a:headEnd/>
              <a:tailEnd/>
            </a:ln>
          </p:spPr>
          <p:txBody>
            <a:bodyPr/>
            <a:lstStyle/>
            <a:p>
              <a:pPr algn="ctr"/>
              <a:r>
                <a:rPr lang="zh-CN" altLang="en-US" sz="1600" dirty="0">
                  <a:solidFill>
                    <a:srgbClr val="000000"/>
                  </a:solidFill>
                </a:rPr>
                <a:t>虚拟机管理器</a:t>
              </a:r>
            </a:p>
          </p:txBody>
        </p:sp>
        <p:sp>
          <p:nvSpPr>
            <p:cNvPr id="28" name="矩形 13">
              <a:extLst>
                <a:ext uri="{FF2B5EF4-FFF2-40B4-BE49-F238E27FC236}">
                  <a16:creationId xmlns:a16="http://schemas.microsoft.com/office/drawing/2014/main" id="{5404647C-C276-4975-A768-A715910BE8EC}"/>
                </a:ext>
              </a:extLst>
            </p:cNvPr>
            <p:cNvSpPr>
              <a:spLocks noChangeArrowheads="1"/>
            </p:cNvSpPr>
            <p:nvPr/>
          </p:nvSpPr>
          <p:spPr bwMode="auto">
            <a:xfrm>
              <a:off x="5928577" y="2203649"/>
              <a:ext cx="1080000" cy="360040"/>
            </a:xfrm>
            <a:prstGeom prst="rect">
              <a:avLst/>
            </a:prstGeom>
            <a:solidFill>
              <a:srgbClr val="92D050"/>
            </a:solidFill>
            <a:ln w="9525" algn="ctr">
              <a:solidFill>
                <a:schemeClr val="tx1"/>
              </a:solidFill>
              <a:round/>
              <a:headEnd/>
              <a:tailEnd/>
            </a:ln>
          </p:spPr>
          <p:txBody>
            <a:bodyPr/>
            <a:lstStyle/>
            <a:p>
              <a:pPr algn="ctr"/>
              <a:r>
                <a:rPr lang="zh-CN" altLang="en-US" sz="1600">
                  <a:solidFill>
                    <a:srgbClr val="000000"/>
                  </a:solidFill>
                </a:rPr>
                <a:t>虚拟机</a:t>
              </a:r>
              <a:endParaRPr lang="en-US" altLang="zh-CN" sz="1600">
                <a:solidFill>
                  <a:srgbClr val="000000"/>
                </a:solidFill>
              </a:endParaRPr>
            </a:p>
            <a:p>
              <a:pPr algn="ctr"/>
              <a:r>
                <a:rPr lang="en-US" altLang="zh-CN" sz="1600">
                  <a:solidFill>
                    <a:srgbClr val="000000"/>
                  </a:solidFill>
                </a:rPr>
                <a:t>Guest Machine</a:t>
              </a:r>
              <a:endParaRPr lang="zh-CN" altLang="en-US" sz="1600">
                <a:solidFill>
                  <a:srgbClr val="000000"/>
                </a:solidFill>
              </a:endParaRPr>
            </a:p>
          </p:txBody>
        </p:sp>
        <p:sp>
          <p:nvSpPr>
            <p:cNvPr id="29" name="矩形 14">
              <a:extLst>
                <a:ext uri="{FF2B5EF4-FFF2-40B4-BE49-F238E27FC236}">
                  <a16:creationId xmlns:a16="http://schemas.microsoft.com/office/drawing/2014/main" id="{019D368D-9EEF-4973-BE9E-C457FC9DABF1}"/>
                </a:ext>
              </a:extLst>
            </p:cNvPr>
            <p:cNvSpPr>
              <a:spLocks noChangeArrowheads="1"/>
            </p:cNvSpPr>
            <p:nvPr/>
          </p:nvSpPr>
          <p:spPr bwMode="auto">
            <a:xfrm>
              <a:off x="5928577" y="1783112"/>
              <a:ext cx="1080000" cy="360040"/>
            </a:xfrm>
            <a:prstGeom prst="rect">
              <a:avLst/>
            </a:prstGeom>
            <a:solidFill>
              <a:srgbClr val="FFFF00"/>
            </a:solidFill>
            <a:ln w="9525" algn="ctr">
              <a:solidFill>
                <a:schemeClr val="tx1"/>
              </a:solidFill>
              <a:round/>
              <a:headEnd/>
              <a:tailEnd/>
            </a:ln>
          </p:spPr>
          <p:txBody>
            <a:bodyPr/>
            <a:lstStyle/>
            <a:p>
              <a:pPr algn="ctr"/>
              <a:r>
                <a:rPr lang="zh-CN" altLang="en-US" sz="1600">
                  <a:solidFill>
                    <a:srgbClr val="000000"/>
                  </a:solidFill>
                </a:rPr>
                <a:t>操作系统</a:t>
              </a:r>
              <a:endParaRPr lang="en-US" altLang="zh-CN" sz="1600">
                <a:solidFill>
                  <a:srgbClr val="000000"/>
                </a:solidFill>
              </a:endParaRPr>
            </a:p>
            <a:p>
              <a:pPr algn="ctr"/>
              <a:r>
                <a:rPr lang="en-US" altLang="zh-CN" sz="1600">
                  <a:solidFill>
                    <a:srgbClr val="000000"/>
                  </a:solidFill>
                </a:rPr>
                <a:t>Guest OS</a:t>
              </a:r>
              <a:endParaRPr lang="zh-CN" altLang="en-US" sz="1600">
                <a:solidFill>
                  <a:srgbClr val="000000"/>
                </a:solidFill>
              </a:endParaRPr>
            </a:p>
          </p:txBody>
        </p:sp>
        <p:sp>
          <p:nvSpPr>
            <p:cNvPr id="30" name="矩形 15">
              <a:extLst>
                <a:ext uri="{FF2B5EF4-FFF2-40B4-BE49-F238E27FC236}">
                  <a16:creationId xmlns:a16="http://schemas.microsoft.com/office/drawing/2014/main" id="{64B96AA7-CEE0-4965-BCC1-FCB0571C4BDF}"/>
                </a:ext>
              </a:extLst>
            </p:cNvPr>
            <p:cNvSpPr>
              <a:spLocks noChangeArrowheads="1"/>
            </p:cNvSpPr>
            <p:nvPr/>
          </p:nvSpPr>
          <p:spPr bwMode="auto">
            <a:xfrm>
              <a:off x="7043422" y="2203649"/>
              <a:ext cx="1080000" cy="360040"/>
            </a:xfrm>
            <a:prstGeom prst="rect">
              <a:avLst/>
            </a:prstGeom>
            <a:solidFill>
              <a:srgbClr val="92D050"/>
            </a:solidFill>
            <a:ln w="9525" algn="ctr">
              <a:solidFill>
                <a:schemeClr val="tx1"/>
              </a:solidFill>
              <a:round/>
              <a:headEnd/>
              <a:tailEnd/>
            </a:ln>
          </p:spPr>
          <p:txBody>
            <a:bodyPr/>
            <a:lstStyle/>
            <a:p>
              <a:pPr algn="ctr"/>
              <a:r>
                <a:rPr lang="zh-CN" altLang="en-US" sz="1600">
                  <a:solidFill>
                    <a:srgbClr val="000000"/>
                  </a:solidFill>
                </a:rPr>
                <a:t>虚拟机</a:t>
              </a:r>
              <a:endParaRPr lang="en-US" altLang="zh-CN" sz="1600">
                <a:solidFill>
                  <a:srgbClr val="000000"/>
                </a:solidFill>
              </a:endParaRPr>
            </a:p>
            <a:p>
              <a:pPr algn="ctr"/>
              <a:r>
                <a:rPr lang="en-US" altLang="zh-CN" sz="1600">
                  <a:solidFill>
                    <a:srgbClr val="000000"/>
                  </a:solidFill>
                </a:rPr>
                <a:t>Guest Machine</a:t>
              </a:r>
              <a:endParaRPr lang="zh-CN" altLang="en-US" sz="1600">
                <a:solidFill>
                  <a:srgbClr val="000000"/>
                </a:solidFill>
              </a:endParaRPr>
            </a:p>
          </p:txBody>
        </p:sp>
        <p:sp>
          <p:nvSpPr>
            <p:cNvPr id="31" name="矩形 16">
              <a:extLst>
                <a:ext uri="{FF2B5EF4-FFF2-40B4-BE49-F238E27FC236}">
                  <a16:creationId xmlns:a16="http://schemas.microsoft.com/office/drawing/2014/main" id="{33824FDC-CE9F-4E78-A9CB-690536548873}"/>
                </a:ext>
              </a:extLst>
            </p:cNvPr>
            <p:cNvSpPr>
              <a:spLocks noChangeArrowheads="1"/>
            </p:cNvSpPr>
            <p:nvPr/>
          </p:nvSpPr>
          <p:spPr bwMode="auto">
            <a:xfrm>
              <a:off x="7043422" y="1783112"/>
              <a:ext cx="1080000" cy="360040"/>
            </a:xfrm>
            <a:prstGeom prst="rect">
              <a:avLst/>
            </a:prstGeom>
            <a:solidFill>
              <a:srgbClr val="FFFF00"/>
            </a:solidFill>
            <a:ln w="9525" algn="ctr">
              <a:solidFill>
                <a:schemeClr val="tx1"/>
              </a:solidFill>
              <a:round/>
              <a:headEnd/>
              <a:tailEnd/>
            </a:ln>
          </p:spPr>
          <p:txBody>
            <a:bodyPr/>
            <a:lstStyle/>
            <a:p>
              <a:pPr algn="ctr"/>
              <a:r>
                <a:rPr lang="zh-CN" altLang="en-US" sz="1600">
                  <a:solidFill>
                    <a:srgbClr val="000000"/>
                  </a:solidFill>
                </a:rPr>
                <a:t>操作系统</a:t>
              </a:r>
              <a:endParaRPr lang="en-US" altLang="zh-CN" sz="1600">
                <a:solidFill>
                  <a:srgbClr val="000000"/>
                </a:solidFill>
              </a:endParaRPr>
            </a:p>
            <a:p>
              <a:pPr algn="ctr"/>
              <a:r>
                <a:rPr lang="en-US" altLang="zh-CN" sz="1600">
                  <a:solidFill>
                    <a:srgbClr val="000000"/>
                  </a:solidFill>
                </a:rPr>
                <a:t>Guest OS</a:t>
              </a:r>
              <a:endParaRPr lang="zh-CN" altLang="en-US" sz="1600">
                <a:solidFill>
                  <a:srgbClr val="000000"/>
                </a:solidFill>
              </a:endParaRPr>
            </a:p>
          </p:txBody>
        </p:sp>
      </p:grpSp>
    </p:spTree>
    <p:extLst>
      <p:ext uri="{BB962C8B-B14F-4D97-AF65-F5344CB8AC3E}">
        <p14:creationId xmlns:p14="http://schemas.microsoft.com/office/powerpoint/2010/main" val="2236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a:t>
            </a:fld>
            <a:endParaRPr lang="zh-CN" altLang="en-US" dirty="0"/>
          </a:p>
        </p:txBody>
      </p:sp>
      <p:sp>
        <p:nvSpPr>
          <p:cNvPr id="3" name="矩形 2"/>
          <p:cNvSpPr/>
          <p:nvPr/>
        </p:nvSpPr>
        <p:spPr>
          <a:xfrm>
            <a:off x="5645366" y="5486214"/>
            <a:ext cx="2015295" cy="523220"/>
          </a:xfrm>
          <a:prstGeom prst="rect">
            <a:avLst/>
          </a:prstGeom>
        </p:spPr>
        <p:txBody>
          <a:bodyPr wrap="none">
            <a:spAutoFit/>
          </a:bodyPr>
          <a:lstStyle/>
          <a:p>
            <a:pPr algn="ctr">
              <a:lnSpc>
                <a:spcPct val="200000"/>
              </a:lnSpc>
              <a:spcAft>
                <a:spcPts val="0"/>
              </a:spcAft>
              <a:tabLst>
                <a:tab pos="2628265" algn="ctr"/>
                <a:tab pos="5292725" algn="r"/>
              </a:tabLst>
            </a:pPr>
            <a:r>
              <a:rPr lang="zh-CN" altLang="zh-CN" sz="1400" kern="500">
                <a:solidFill>
                  <a:schemeClr val="tx1">
                    <a:lumMod val="65000"/>
                    <a:lumOff val="35000"/>
                  </a:schemeClr>
                </a:solidFill>
                <a:latin typeface="+mn-ea"/>
              </a:rPr>
              <a:t>图</a:t>
            </a:r>
            <a:r>
              <a:rPr lang="en-US" altLang="zh-CN" sz="1400" kern="500">
                <a:solidFill>
                  <a:schemeClr val="tx1">
                    <a:lumMod val="65000"/>
                    <a:lumOff val="35000"/>
                  </a:schemeClr>
                </a:solidFill>
                <a:latin typeface="+mn-ea"/>
              </a:rPr>
              <a:t>7-1  </a:t>
            </a:r>
            <a:r>
              <a:rPr lang="zh-CN" altLang="zh-CN" sz="1400" kern="500">
                <a:solidFill>
                  <a:schemeClr val="tx1">
                    <a:lumMod val="65000"/>
                    <a:lumOff val="35000"/>
                  </a:schemeClr>
                </a:solidFill>
                <a:latin typeface="+mn-ea"/>
              </a:rPr>
              <a:t>寄居虚拟化架构</a:t>
            </a:r>
            <a:endParaRPr lang="zh-CN" altLang="zh-CN" sz="1400" kern="500">
              <a:solidFill>
                <a:schemeClr val="tx1">
                  <a:lumMod val="65000"/>
                  <a:lumOff val="35000"/>
                </a:schemeClr>
              </a:solidFill>
              <a:effectLst/>
              <a:latin typeface="+mn-ea"/>
            </a:endParaRPr>
          </a:p>
        </p:txBody>
      </p:sp>
      <p:grpSp>
        <p:nvGrpSpPr>
          <p:cNvPr id="5" name="组合 4"/>
          <p:cNvGrpSpPr/>
          <p:nvPr/>
        </p:nvGrpSpPr>
        <p:grpSpPr>
          <a:xfrm>
            <a:off x="4500562" y="1735108"/>
            <a:ext cx="4116897" cy="3835150"/>
            <a:chOff x="2271656" y="1424101"/>
            <a:chExt cx="4383654" cy="3835150"/>
          </a:xfrm>
        </p:grpSpPr>
        <p:sp>
          <p:nvSpPr>
            <p:cNvPr id="4" name="矩形 3"/>
            <p:cNvSpPr/>
            <p:nvPr/>
          </p:nvSpPr>
          <p:spPr>
            <a:xfrm>
              <a:off x="2271656"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客户</a:t>
              </a:r>
              <a:endParaRPr lang="en-US" altLang="zh-CN"/>
            </a:p>
            <a:p>
              <a:pPr algn="ctr"/>
              <a:r>
                <a:rPr lang="zh-CN" altLang="en-US"/>
                <a:t>虚拟机</a:t>
              </a:r>
            </a:p>
          </p:txBody>
        </p:sp>
        <p:sp>
          <p:nvSpPr>
            <p:cNvPr id="8" name="矩形 7"/>
            <p:cNvSpPr/>
            <p:nvPr/>
          </p:nvSpPr>
          <p:spPr>
            <a:xfrm>
              <a:off x="3803083"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客户</a:t>
              </a:r>
              <a:endParaRPr lang="en-US" altLang="zh-CN"/>
            </a:p>
            <a:p>
              <a:pPr algn="ctr"/>
              <a:r>
                <a:rPr lang="zh-CN" altLang="en-US"/>
                <a:t>虚拟机</a:t>
              </a:r>
            </a:p>
          </p:txBody>
        </p:sp>
        <p:sp>
          <p:nvSpPr>
            <p:cNvPr id="9" name="矩形 8"/>
            <p:cNvSpPr/>
            <p:nvPr/>
          </p:nvSpPr>
          <p:spPr>
            <a:xfrm>
              <a:off x="5334510"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客户</a:t>
              </a:r>
              <a:endParaRPr lang="en-US" altLang="zh-CN"/>
            </a:p>
            <a:p>
              <a:pPr algn="ctr"/>
              <a:r>
                <a:rPr lang="zh-CN" altLang="en-US"/>
                <a:t>虚拟机</a:t>
              </a:r>
            </a:p>
          </p:txBody>
        </p:sp>
        <p:sp>
          <p:nvSpPr>
            <p:cNvPr id="10" name="矩形 9"/>
            <p:cNvSpPr/>
            <p:nvPr/>
          </p:nvSpPr>
          <p:spPr>
            <a:xfrm>
              <a:off x="2271656" y="2427280"/>
              <a:ext cx="4383654" cy="8256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虚拟机管理器（</a:t>
              </a:r>
              <a:r>
                <a:rPr lang="en-US" altLang="zh-CN"/>
                <a:t>VMM</a:t>
              </a:r>
              <a:r>
                <a:rPr lang="zh-CN" altLang="en-US"/>
                <a:t>）</a:t>
              </a:r>
            </a:p>
          </p:txBody>
        </p:sp>
        <p:sp>
          <p:nvSpPr>
            <p:cNvPr id="11" name="矩形 10"/>
            <p:cNvSpPr/>
            <p:nvPr/>
          </p:nvSpPr>
          <p:spPr>
            <a:xfrm>
              <a:off x="2271656" y="3430459"/>
              <a:ext cx="4383654"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主机操作系统</a:t>
              </a:r>
            </a:p>
          </p:txBody>
        </p:sp>
        <p:sp>
          <p:nvSpPr>
            <p:cNvPr id="12" name="矩形 11"/>
            <p:cNvSpPr/>
            <p:nvPr/>
          </p:nvSpPr>
          <p:spPr>
            <a:xfrm>
              <a:off x="2271656" y="4433638"/>
              <a:ext cx="4383654" cy="8256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物理机（底层硬件）</a:t>
              </a:r>
            </a:p>
          </p:txBody>
        </p:sp>
      </p:grpSp>
      <p:sp>
        <p:nvSpPr>
          <p:cNvPr id="13"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14" name="TextBox 3_1"/>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服务器虚拟化的层次</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298321" y="1365776"/>
            <a:ext cx="1338828" cy="369332"/>
          </a:xfrm>
          <a:prstGeom prst="rect">
            <a:avLst/>
          </a:prstGeom>
          <a:solidFill>
            <a:schemeClr val="accent6"/>
          </a:solidFill>
        </p:spPr>
        <p:txBody>
          <a:bodyPr wrap="none">
            <a:spAutoFit/>
          </a:bodyPr>
          <a:lstStyle/>
          <a:p>
            <a:r>
              <a:rPr lang="zh-CN" altLang="en-US" b="1">
                <a:solidFill>
                  <a:schemeClr val="bg1"/>
                </a:solidFill>
              </a:rPr>
              <a:t>寄居虚拟化</a:t>
            </a:r>
          </a:p>
        </p:txBody>
      </p:sp>
      <p:sp>
        <p:nvSpPr>
          <p:cNvPr id="7" name="矩形 6"/>
          <p:cNvSpPr/>
          <p:nvPr/>
        </p:nvSpPr>
        <p:spPr>
          <a:xfrm>
            <a:off x="302783" y="2188251"/>
            <a:ext cx="3983467"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寄居虚拟化的虚拟化层一般称为虚拟机监控器（</a:t>
            </a:r>
            <a:r>
              <a:rPr lang="en-US" altLang="zh-CN" dirty="0">
                <a:solidFill>
                  <a:schemeClr val="tx1">
                    <a:lumMod val="75000"/>
                    <a:lumOff val="25000"/>
                  </a:schemeClr>
                </a:solidFill>
              </a:rPr>
              <a:t>VMM</a:t>
            </a:r>
            <a:r>
              <a:rPr lang="zh-CN" altLang="en-US" dirty="0">
                <a:solidFill>
                  <a:schemeClr val="tx1">
                    <a:lumMod val="75000"/>
                    <a:lumOff val="25000"/>
                  </a:schemeClr>
                </a:solidFill>
              </a:rPr>
              <a:t>）</a:t>
            </a:r>
          </a:p>
        </p:txBody>
      </p:sp>
      <p:sp>
        <p:nvSpPr>
          <p:cNvPr id="16" name="矩形 15"/>
          <p:cNvSpPr/>
          <p:nvPr/>
        </p:nvSpPr>
        <p:spPr>
          <a:xfrm>
            <a:off x="302783" y="3137920"/>
            <a:ext cx="4118468" cy="50783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这类虚拟化架构系统损耗比较大</a:t>
            </a:r>
          </a:p>
        </p:txBody>
      </p:sp>
      <p:sp>
        <p:nvSpPr>
          <p:cNvPr id="17" name="矩形 16"/>
          <p:cNvSpPr/>
          <p:nvPr/>
        </p:nvSpPr>
        <p:spPr>
          <a:xfrm>
            <a:off x="302783" y="3672090"/>
            <a:ext cx="3983467"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就操作系统层的虚拟化而言，没有独立的</a:t>
            </a:r>
            <a:r>
              <a:rPr lang="en-US" altLang="zh-CN">
                <a:solidFill>
                  <a:schemeClr val="tx1">
                    <a:lumMod val="75000"/>
                    <a:lumOff val="25000"/>
                  </a:schemeClr>
                </a:solidFill>
              </a:rPr>
              <a:t>Hypervisor</a:t>
            </a:r>
            <a:r>
              <a:rPr lang="zh-CN" altLang="en-US">
                <a:solidFill>
                  <a:schemeClr val="tx1">
                    <a:lumMod val="75000"/>
                    <a:lumOff val="25000"/>
                  </a:schemeClr>
                </a:solidFill>
              </a:rPr>
              <a:t>层</a:t>
            </a:r>
          </a:p>
        </p:txBody>
      </p:sp>
      <p:sp>
        <p:nvSpPr>
          <p:cNvPr id="18" name="矩形 17"/>
          <p:cNvSpPr/>
          <p:nvPr/>
        </p:nvSpPr>
        <p:spPr>
          <a:xfrm>
            <a:off x="302783" y="4621760"/>
            <a:ext cx="4082663"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如果使用操作系统层虚拟化，所有虚拟服务器必须运行同一操作系统</a:t>
            </a:r>
          </a:p>
        </p:txBody>
      </p:sp>
    </p:spTree>
    <p:extLst>
      <p:ext uri="{BB962C8B-B14F-4D97-AF65-F5344CB8AC3E}">
        <p14:creationId xmlns:p14="http://schemas.microsoft.com/office/powerpoint/2010/main" val="374013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a:t>
            </a:fld>
            <a:endParaRPr lang="zh-CN" altLang="en-US" dirty="0"/>
          </a:p>
        </p:txBody>
      </p:sp>
      <p:sp>
        <p:nvSpPr>
          <p:cNvPr id="3" name="矩形 2"/>
          <p:cNvSpPr/>
          <p:nvPr/>
        </p:nvSpPr>
        <p:spPr>
          <a:xfrm>
            <a:off x="6440888" y="4525209"/>
            <a:ext cx="2015295" cy="458202"/>
          </a:xfrm>
          <a:prstGeom prst="rect">
            <a:avLst/>
          </a:prstGeom>
        </p:spPr>
        <p:txBody>
          <a:bodyPr wrap="none">
            <a:spAutoFit/>
          </a:bodyPr>
          <a:lstStyle/>
          <a:p>
            <a:pPr algn="ctr">
              <a:lnSpc>
                <a:spcPct val="200000"/>
              </a:lnSpc>
              <a:tabLst>
                <a:tab pos="2628265" algn="ctr"/>
                <a:tab pos="5292725" algn="r"/>
              </a:tabLst>
            </a:pPr>
            <a:r>
              <a:rPr lang="zh-CN" altLang="zh-CN" sz="1400" kern="500" dirty="0">
                <a:solidFill>
                  <a:schemeClr val="tx1">
                    <a:lumMod val="65000"/>
                    <a:lumOff val="35000"/>
                  </a:schemeClr>
                </a:solidFill>
                <a:latin typeface="+mn-ea"/>
              </a:rPr>
              <a:t>图</a:t>
            </a:r>
            <a:r>
              <a:rPr lang="en-US" altLang="zh-CN" sz="1400" kern="500" dirty="0">
                <a:solidFill>
                  <a:schemeClr val="tx1">
                    <a:lumMod val="65000"/>
                    <a:lumOff val="35000"/>
                  </a:schemeClr>
                </a:solidFill>
                <a:latin typeface="+mn-ea"/>
              </a:rPr>
              <a:t>7-2  </a:t>
            </a:r>
            <a:r>
              <a:rPr lang="zh-CN" altLang="zh-CN" sz="1400" kern="500" dirty="0">
                <a:solidFill>
                  <a:schemeClr val="tx1">
                    <a:lumMod val="65000"/>
                    <a:lumOff val="35000"/>
                  </a:schemeClr>
                </a:solidFill>
                <a:latin typeface="+mn-ea"/>
              </a:rPr>
              <a:t>裸机虚拟化架构</a:t>
            </a:r>
          </a:p>
        </p:txBody>
      </p:sp>
      <p:grpSp>
        <p:nvGrpSpPr>
          <p:cNvPr id="5" name="组合 4"/>
          <p:cNvGrpSpPr/>
          <p:nvPr/>
        </p:nvGrpSpPr>
        <p:grpSpPr>
          <a:xfrm>
            <a:off x="5715905" y="1978887"/>
            <a:ext cx="3196602" cy="2477941"/>
            <a:chOff x="2271656" y="1424101"/>
            <a:chExt cx="4383654" cy="2831971"/>
          </a:xfrm>
        </p:grpSpPr>
        <p:sp>
          <p:nvSpPr>
            <p:cNvPr id="6" name="矩形 5"/>
            <p:cNvSpPr/>
            <p:nvPr/>
          </p:nvSpPr>
          <p:spPr>
            <a:xfrm>
              <a:off x="2271656"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mn-ea"/>
                </a:rPr>
                <a:t>客户</a:t>
              </a:r>
              <a:endParaRPr lang="en-US" altLang="zh-CN" sz="1600">
                <a:latin typeface="+mn-ea"/>
              </a:endParaRPr>
            </a:p>
            <a:p>
              <a:pPr algn="ctr"/>
              <a:r>
                <a:rPr lang="zh-CN" altLang="en-US" sz="1600">
                  <a:latin typeface="+mn-ea"/>
                </a:rPr>
                <a:t>虚拟机</a:t>
              </a:r>
            </a:p>
          </p:txBody>
        </p:sp>
        <p:sp>
          <p:nvSpPr>
            <p:cNvPr id="7" name="矩形 6"/>
            <p:cNvSpPr/>
            <p:nvPr/>
          </p:nvSpPr>
          <p:spPr>
            <a:xfrm>
              <a:off x="3803083"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mn-ea"/>
                </a:rPr>
                <a:t>客户</a:t>
              </a:r>
              <a:endParaRPr lang="en-US" altLang="zh-CN" sz="1600">
                <a:latin typeface="+mn-ea"/>
              </a:endParaRPr>
            </a:p>
            <a:p>
              <a:pPr algn="ctr"/>
              <a:r>
                <a:rPr lang="zh-CN" altLang="en-US" sz="1600">
                  <a:latin typeface="+mn-ea"/>
                </a:rPr>
                <a:t>虚拟机</a:t>
              </a:r>
            </a:p>
          </p:txBody>
        </p:sp>
        <p:sp>
          <p:nvSpPr>
            <p:cNvPr id="8" name="矩形 7"/>
            <p:cNvSpPr/>
            <p:nvPr/>
          </p:nvSpPr>
          <p:spPr>
            <a:xfrm>
              <a:off x="5334510" y="1424101"/>
              <a:ext cx="1320800"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mn-ea"/>
                </a:rPr>
                <a:t>客户</a:t>
              </a:r>
              <a:endParaRPr lang="en-US" altLang="zh-CN" sz="1600">
                <a:latin typeface="+mn-ea"/>
              </a:endParaRPr>
            </a:p>
            <a:p>
              <a:pPr algn="ctr"/>
              <a:r>
                <a:rPr lang="zh-CN" altLang="en-US" sz="1600">
                  <a:latin typeface="+mn-ea"/>
                </a:rPr>
                <a:t>虚拟机</a:t>
              </a:r>
            </a:p>
          </p:txBody>
        </p:sp>
        <p:sp>
          <p:nvSpPr>
            <p:cNvPr id="9" name="矩形 8"/>
            <p:cNvSpPr/>
            <p:nvPr/>
          </p:nvSpPr>
          <p:spPr>
            <a:xfrm>
              <a:off x="2271656" y="2427280"/>
              <a:ext cx="4383654" cy="8256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n-ea"/>
                </a:rPr>
                <a:t>Hypervisor</a:t>
              </a:r>
              <a:endParaRPr lang="zh-CN" altLang="en-US" sz="1600">
                <a:latin typeface="+mn-ea"/>
              </a:endParaRPr>
            </a:p>
          </p:txBody>
        </p:sp>
        <p:sp>
          <p:nvSpPr>
            <p:cNvPr id="10" name="矩形 9"/>
            <p:cNvSpPr/>
            <p:nvPr/>
          </p:nvSpPr>
          <p:spPr>
            <a:xfrm>
              <a:off x="2271656" y="3430459"/>
              <a:ext cx="4383654" cy="8256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mn-ea"/>
                </a:rPr>
                <a:t>物理机（底层硬件）</a:t>
              </a:r>
            </a:p>
          </p:txBody>
        </p:sp>
      </p:grpSp>
      <p:sp>
        <p:nvSpPr>
          <p:cNvPr id="11" name="Rectangle 2_1"/>
          <p:cNvSpPr/>
          <p:nvPr/>
        </p:nvSpPr>
        <p:spPr>
          <a:xfrm>
            <a:off x="199435" y="96020"/>
            <a:ext cx="2997937"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7.2  </a:t>
            </a:r>
            <a:r>
              <a:rPr lang="zh-CN" altLang="en-US" sz="2400" b="1" spc="225">
                <a:solidFill>
                  <a:schemeClr val="bg1"/>
                </a:solidFill>
                <a:latin typeface="微软雅黑" panose="020B0503020204020204" pitchFamily="34" charset="-122"/>
                <a:ea typeface="微软雅黑" panose="020B0503020204020204" pitchFamily="34" charset="-122"/>
              </a:rPr>
              <a:t>服务器虚拟化</a:t>
            </a:r>
          </a:p>
        </p:txBody>
      </p:sp>
      <p:sp>
        <p:nvSpPr>
          <p:cNvPr id="12" name="TextBox 3_1"/>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服务器虚拟化的层次</a:t>
            </a:r>
          </a:p>
        </p:txBody>
      </p:sp>
      <p:sp>
        <p:nvSpPr>
          <p:cNvPr id="13"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298321" y="1365776"/>
            <a:ext cx="1338828" cy="369332"/>
          </a:xfrm>
          <a:prstGeom prst="rect">
            <a:avLst/>
          </a:prstGeom>
          <a:solidFill>
            <a:schemeClr val="accent6"/>
          </a:solidFill>
        </p:spPr>
        <p:txBody>
          <a:bodyPr wrap="none">
            <a:spAutoFit/>
          </a:bodyPr>
          <a:lstStyle/>
          <a:p>
            <a:r>
              <a:rPr lang="zh-CN" altLang="en-US" b="1">
                <a:solidFill>
                  <a:schemeClr val="bg1"/>
                </a:solidFill>
              </a:rPr>
              <a:t>裸机虚拟化</a:t>
            </a:r>
          </a:p>
        </p:txBody>
      </p:sp>
      <p:sp>
        <p:nvSpPr>
          <p:cNvPr id="15" name="矩形 14"/>
          <p:cNvSpPr/>
          <p:nvPr/>
        </p:nvSpPr>
        <p:spPr>
          <a:xfrm>
            <a:off x="282580" y="1864591"/>
            <a:ext cx="5007050"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latin typeface="+mn-ea"/>
              </a:rPr>
              <a:t>架构中的</a:t>
            </a:r>
            <a:r>
              <a:rPr lang="en-US" altLang="zh-CN" dirty="0">
                <a:solidFill>
                  <a:schemeClr val="tx1">
                    <a:lumMod val="75000"/>
                    <a:lumOff val="25000"/>
                  </a:schemeClr>
                </a:solidFill>
                <a:latin typeface="+mn-ea"/>
              </a:rPr>
              <a:t>VMM</a:t>
            </a:r>
            <a:r>
              <a:rPr lang="zh-CN" altLang="en-US" dirty="0">
                <a:solidFill>
                  <a:schemeClr val="tx1">
                    <a:lumMod val="75000"/>
                    <a:lumOff val="25000"/>
                  </a:schemeClr>
                </a:solidFill>
                <a:latin typeface="+mn-ea"/>
              </a:rPr>
              <a:t>也可以认为是一个操作系统，一般称为</a:t>
            </a:r>
            <a:r>
              <a:rPr lang="en-US" altLang="zh-CN" dirty="0">
                <a:solidFill>
                  <a:schemeClr val="tx1">
                    <a:lumMod val="75000"/>
                    <a:lumOff val="25000"/>
                  </a:schemeClr>
                </a:solidFill>
                <a:latin typeface="+mn-ea"/>
              </a:rPr>
              <a:t>Hypervisor</a:t>
            </a:r>
            <a:endParaRPr lang="zh-CN" altLang="en-US" dirty="0">
              <a:solidFill>
                <a:schemeClr val="tx1">
                  <a:lumMod val="75000"/>
                  <a:lumOff val="25000"/>
                </a:schemeClr>
              </a:solidFill>
              <a:latin typeface="+mn-ea"/>
            </a:endParaRPr>
          </a:p>
        </p:txBody>
      </p:sp>
      <p:sp>
        <p:nvSpPr>
          <p:cNvPr id="16" name="矩形 15"/>
          <p:cNvSpPr/>
          <p:nvPr/>
        </p:nvSpPr>
        <p:spPr>
          <a:xfrm>
            <a:off x="298321" y="2812936"/>
            <a:ext cx="5280676"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smtClean="0">
                <a:solidFill>
                  <a:schemeClr val="tx1">
                    <a:lumMod val="75000"/>
                    <a:lumOff val="25000"/>
                  </a:schemeClr>
                </a:solidFill>
                <a:latin typeface="+mn-ea"/>
              </a:rPr>
              <a:t>实现</a:t>
            </a:r>
            <a:r>
              <a:rPr lang="zh-CN" altLang="en-US" dirty="0">
                <a:solidFill>
                  <a:schemeClr val="tx1">
                    <a:lumMod val="75000"/>
                    <a:lumOff val="25000"/>
                  </a:schemeClr>
                </a:solidFill>
                <a:latin typeface="+mn-ea"/>
              </a:rPr>
              <a:t>从虚拟资源到物理资源的</a:t>
            </a:r>
            <a:r>
              <a:rPr lang="zh-CN" altLang="en-US" dirty="0" smtClean="0">
                <a:solidFill>
                  <a:schemeClr val="tx1">
                    <a:lumMod val="75000"/>
                    <a:lumOff val="25000"/>
                  </a:schemeClr>
                </a:solidFill>
                <a:latin typeface="+mn-ea"/>
              </a:rPr>
              <a:t>映射。客户端操作系统通过特权指令访问关键的系统资源，</a:t>
            </a:r>
            <a:r>
              <a:rPr lang="en-US" altLang="zh-CN" dirty="0">
                <a:solidFill>
                  <a:schemeClr val="tx1">
                    <a:lumMod val="75000"/>
                    <a:lumOff val="25000"/>
                  </a:schemeClr>
                </a:solidFill>
                <a:latin typeface="+mn-ea"/>
              </a:rPr>
              <a:t> </a:t>
            </a:r>
            <a:r>
              <a:rPr lang="en-US" altLang="zh-CN" dirty="0" smtClean="0">
                <a:solidFill>
                  <a:schemeClr val="tx1">
                    <a:lumMod val="75000"/>
                    <a:lumOff val="25000"/>
                  </a:schemeClr>
                </a:solidFill>
                <a:latin typeface="+mn-ea"/>
              </a:rPr>
              <a:t>Hypervisor</a:t>
            </a:r>
            <a:r>
              <a:rPr lang="zh-CN" altLang="en-US" dirty="0" smtClean="0">
                <a:solidFill>
                  <a:schemeClr val="tx1">
                    <a:lumMod val="75000"/>
                    <a:lumOff val="25000"/>
                  </a:schemeClr>
                </a:solidFill>
                <a:latin typeface="+mn-ea"/>
              </a:rPr>
              <a:t>接管其请求，并进行相应的模拟处理。每条特权指令的执行产生“自陷”，以便</a:t>
            </a:r>
            <a:r>
              <a:rPr lang="en-US" altLang="zh-CN" dirty="0" smtClean="0">
                <a:solidFill>
                  <a:schemeClr val="tx1">
                    <a:lumMod val="75000"/>
                    <a:lumOff val="25000"/>
                  </a:schemeClr>
                </a:solidFill>
                <a:latin typeface="+mn-ea"/>
              </a:rPr>
              <a:t>Hypervisor</a:t>
            </a:r>
            <a:r>
              <a:rPr lang="zh-CN" altLang="en-US" dirty="0" smtClean="0">
                <a:solidFill>
                  <a:schemeClr val="tx1">
                    <a:lumMod val="75000"/>
                    <a:lumOff val="25000"/>
                  </a:schemeClr>
                </a:solidFill>
                <a:latin typeface="+mn-ea"/>
              </a:rPr>
              <a:t>能够捕获该指令。</a:t>
            </a:r>
            <a:endParaRPr lang="zh-CN" altLang="en-US" dirty="0">
              <a:solidFill>
                <a:schemeClr val="tx1">
                  <a:lumMod val="75000"/>
                  <a:lumOff val="25000"/>
                </a:schemeClr>
              </a:solidFill>
              <a:latin typeface="+mn-ea"/>
            </a:endParaRPr>
          </a:p>
        </p:txBody>
      </p:sp>
      <p:sp>
        <p:nvSpPr>
          <p:cNvPr id="17" name="矩形 16"/>
          <p:cNvSpPr/>
          <p:nvPr/>
        </p:nvSpPr>
        <p:spPr>
          <a:xfrm>
            <a:off x="199435" y="5189033"/>
            <a:ext cx="8777637"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smtClean="0">
                <a:solidFill>
                  <a:schemeClr val="tx1">
                    <a:lumMod val="75000"/>
                    <a:lumOff val="25000"/>
                  </a:schemeClr>
                </a:solidFill>
                <a:latin typeface="+mn-ea"/>
              </a:rPr>
              <a:t>Hypervisor</a:t>
            </a:r>
            <a:r>
              <a:rPr lang="zh-CN" altLang="en-US" dirty="0" smtClean="0">
                <a:solidFill>
                  <a:schemeClr val="tx1">
                    <a:lumMod val="75000"/>
                    <a:lumOff val="25000"/>
                  </a:schemeClr>
                </a:solidFill>
                <a:latin typeface="+mn-ea"/>
              </a:rPr>
              <a:t>模拟特权指令的执行，并把处理结果返回给客户端操作系统，实现</a:t>
            </a:r>
            <a:r>
              <a:rPr lang="zh-CN" altLang="en-US" dirty="0">
                <a:solidFill>
                  <a:schemeClr val="tx1">
                    <a:lumMod val="75000"/>
                    <a:lumOff val="25000"/>
                  </a:schemeClr>
                </a:solidFill>
                <a:latin typeface="+mn-ea"/>
              </a:rPr>
              <a:t>了不同虚拟机的运行上下文保护与切换，保证了各个客户虚拟系统的有效隔离</a:t>
            </a:r>
          </a:p>
        </p:txBody>
      </p:sp>
    </p:spTree>
    <p:extLst>
      <p:ext uri="{BB962C8B-B14F-4D97-AF65-F5344CB8AC3E}">
        <p14:creationId xmlns:p14="http://schemas.microsoft.com/office/powerpoint/2010/main" val="356575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5851</TotalTime>
  <Words>5138</Words>
  <Application>Microsoft Office PowerPoint</Application>
  <PresentationFormat>全屏显示(4:3)</PresentationFormat>
  <Paragraphs>629</Paragraphs>
  <Slides>61</Slides>
  <Notes>13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61</vt:i4>
      </vt:variant>
    </vt:vector>
  </HeadingPairs>
  <TitlesOfParts>
    <vt:vector size="71" baseType="lpstr">
      <vt:lpstr>华文细黑</vt:lpstr>
      <vt:lpstr>宋体</vt:lpstr>
      <vt:lpstr>微软雅黑</vt:lpstr>
      <vt:lpstr>Arial</vt:lpstr>
      <vt:lpstr>Calibri</vt:lpstr>
      <vt:lpstr>Impact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j.huang</cp:lastModifiedBy>
  <cp:revision>336</cp:revision>
  <dcterms:created xsi:type="dcterms:W3CDTF">2015-10-22T05:46:43Z</dcterms:created>
  <dcterms:modified xsi:type="dcterms:W3CDTF">2018-10-24T10:10:23Z</dcterms:modified>
</cp:coreProperties>
</file>